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Lst>
  <p:notesMasterIdLst>
    <p:notesMasterId r:id="rId25"/>
  </p:notesMasterIdLst>
  <p:sldIdLst>
    <p:sldId id="367" r:id="rId4"/>
    <p:sldId id="266" r:id="rId5"/>
    <p:sldId id="340" r:id="rId6"/>
    <p:sldId id="315" r:id="rId7"/>
    <p:sldId id="380" r:id="rId8"/>
    <p:sldId id="317" r:id="rId9"/>
    <p:sldId id="377" r:id="rId10"/>
    <p:sldId id="319" r:id="rId11"/>
    <p:sldId id="372" r:id="rId12"/>
    <p:sldId id="373" r:id="rId13"/>
    <p:sldId id="375" r:id="rId14"/>
    <p:sldId id="374" r:id="rId15"/>
    <p:sldId id="376" r:id="rId16"/>
    <p:sldId id="336" r:id="rId17"/>
    <p:sldId id="365" r:id="rId18"/>
    <p:sldId id="269" r:id="rId19"/>
    <p:sldId id="379" r:id="rId20"/>
    <p:sldId id="381" r:id="rId21"/>
    <p:sldId id="328" r:id="rId22"/>
    <p:sldId id="329" r:id="rId23"/>
    <p:sldId id="378" r:id="rId24"/>
  </p:sldIdLst>
  <p:sldSz cx="24384000" cy="13716000"/>
  <p:notesSz cx="6858000" cy="9144000"/>
  <p:custDataLst>
    <p:tags r:id="rId26"/>
  </p:custDataLst>
  <p:defaultTextStyle>
    <a:defPPr>
      <a:defRPr lang="en-US"/>
    </a:defPPr>
    <a:lvl1pPr algn="ctr" rtl="0" fontAlgn="base">
      <a:spcBef>
        <a:spcPct val="0"/>
      </a:spcBef>
      <a:spcAft>
        <a:spcPct val="0"/>
      </a:spcAft>
      <a:defRPr sz="5800" kern="1200">
        <a:solidFill>
          <a:srgbClr val="000000"/>
        </a:solidFill>
        <a:latin typeface="Helvetica Neue UltraLight"/>
        <a:ea typeface="ヒラギノ角ゴ ProN W3"/>
        <a:cs typeface="ヒラギノ角ゴ ProN W3"/>
        <a:sym typeface="Helvetica Neue UltraLight"/>
      </a:defRPr>
    </a:lvl1pPr>
    <a:lvl2pPr marL="457200" algn="ctr" rtl="0" fontAlgn="base">
      <a:spcBef>
        <a:spcPct val="0"/>
      </a:spcBef>
      <a:spcAft>
        <a:spcPct val="0"/>
      </a:spcAft>
      <a:defRPr sz="5800" kern="1200">
        <a:solidFill>
          <a:srgbClr val="000000"/>
        </a:solidFill>
        <a:latin typeface="Helvetica Neue UltraLight"/>
        <a:ea typeface="ヒラギノ角ゴ ProN W3"/>
        <a:cs typeface="ヒラギノ角ゴ ProN W3"/>
        <a:sym typeface="Helvetica Neue UltraLight"/>
      </a:defRPr>
    </a:lvl2pPr>
    <a:lvl3pPr marL="914400" algn="ctr" rtl="0" fontAlgn="base">
      <a:spcBef>
        <a:spcPct val="0"/>
      </a:spcBef>
      <a:spcAft>
        <a:spcPct val="0"/>
      </a:spcAft>
      <a:defRPr sz="5800" kern="1200">
        <a:solidFill>
          <a:srgbClr val="000000"/>
        </a:solidFill>
        <a:latin typeface="Helvetica Neue UltraLight"/>
        <a:ea typeface="ヒラギノ角ゴ ProN W3"/>
        <a:cs typeface="ヒラギノ角ゴ ProN W3"/>
        <a:sym typeface="Helvetica Neue UltraLight"/>
      </a:defRPr>
    </a:lvl3pPr>
    <a:lvl4pPr marL="1371600" algn="ctr" rtl="0" fontAlgn="base">
      <a:spcBef>
        <a:spcPct val="0"/>
      </a:spcBef>
      <a:spcAft>
        <a:spcPct val="0"/>
      </a:spcAft>
      <a:defRPr sz="5800" kern="1200">
        <a:solidFill>
          <a:srgbClr val="000000"/>
        </a:solidFill>
        <a:latin typeface="Helvetica Neue UltraLight"/>
        <a:ea typeface="ヒラギノ角ゴ ProN W3"/>
        <a:cs typeface="ヒラギノ角ゴ ProN W3"/>
        <a:sym typeface="Helvetica Neue UltraLight"/>
      </a:defRPr>
    </a:lvl4pPr>
    <a:lvl5pPr marL="1828800" algn="ctr" rtl="0" fontAlgn="base">
      <a:spcBef>
        <a:spcPct val="0"/>
      </a:spcBef>
      <a:spcAft>
        <a:spcPct val="0"/>
      </a:spcAft>
      <a:defRPr sz="5800" kern="1200">
        <a:solidFill>
          <a:srgbClr val="000000"/>
        </a:solidFill>
        <a:latin typeface="Helvetica Neue UltraLight"/>
        <a:ea typeface="ヒラギノ角ゴ ProN W3"/>
        <a:cs typeface="ヒラギノ角ゴ ProN W3"/>
        <a:sym typeface="Helvetica Neue UltraLight"/>
      </a:defRPr>
    </a:lvl5pPr>
    <a:lvl6pPr marL="2286000" algn="l" defTabSz="457200" rtl="0" eaLnBrk="1" latinLnBrk="0" hangingPunct="1">
      <a:defRPr sz="5800" kern="1200">
        <a:solidFill>
          <a:srgbClr val="000000"/>
        </a:solidFill>
        <a:latin typeface="Helvetica Neue UltraLight"/>
        <a:ea typeface="ヒラギノ角ゴ ProN W3"/>
        <a:cs typeface="ヒラギノ角ゴ ProN W3"/>
        <a:sym typeface="Helvetica Neue UltraLight"/>
      </a:defRPr>
    </a:lvl6pPr>
    <a:lvl7pPr marL="2743200" algn="l" defTabSz="457200" rtl="0" eaLnBrk="1" latinLnBrk="0" hangingPunct="1">
      <a:defRPr sz="5800" kern="1200">
        <a:solidFill>
          <a:srgbClr val="000000"/>
        </a:solidFill>
        <a:latin typeface="Helvetica Neue UltraLight"/>
        <a:ea typeface="ヒラギノ角ゴ ProN W3"/>
        <a:cs typeface="ヒラギノ角ゴ ProN W3"/>
        <a:sym typeface="Helvetica Neue UltraLight"/>
      </a:defRPr>
    </a:lvl7pPr>
    <a:lvl8pPr marL="3200400" algn="l" defTabSz="457200" rtl="0" eaLnBrk="1" latinLnBrk="0" hangingPunct="1">
      <a:defRPr sz="5800" kern="1200">
        <a:solidFill>
          <a:srgbClr val="000000"/>
        </a:solidFill>
        <a:latin typeface="Helvetica Neue UltraLight"/>
        <a:ea typeface="ヒラギノ角ゴ ProN W3"/>
        <a:cs typeface="ヒラギノ角ゴ ProN W3"/>
        <a:sym typeface="Helvetica Neue UltraLight"/>
      </a:defRPr>
    </a:lvl8pPr>
    <a:lvl9pPr marL="3657600" algn="l" defTabSz="457200" rtl="0" eaLnBrk="1" latinLnBrk="0" hangingPunct="1">
      <a:defRPr sz="5800" kern="1200">
        <a:solidFill>
          <a:srgbClr val="000000"/>
        </a:solidFill>
        <a:latin typeface="Helvetica Neue UltraLight"/>
        <a:ea typeface="ヒラギノ角ゴ ProN W3"/>
        <a:cs typeface="ヒラギノ角ゴ ProN W3"/>
        <a:sym typeface="Helvetica Neue UltraLight"/>
      </a:defRPr>
    </a:lvl9pPr>
  </p:defaultTextStyle>
  <p:extLst>
    <p:ext uri="{EFAFB233-063F-42B5-8137-9DF3F51BA10A}">
      <p15:sldGuideLst xmlns:p15="http://schemas.microsoft.com/office/powerpoint/2012/main">
        <p15:guide id="1" orient="horz" pos="4320">
          <p15:clr>
            <a:srgbClr val="A4A3A4"/>
          </p15:clr>
        </p15:guide>
        <p15:guide id="2" pos="76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19"/>
    <p:restoredTop sz="80612"/>
  </p:normalViewPr>
  <p:slideViewPr>
    <p:cSldViewPr>
      <p:cViewPr varScale="1">
        <p:scale>
          <a:sx n="51" d="100"/>
          <a:sy n="51" d="100"/>
        </p:scale>
        <p:origin x="1248" y="208"/>
      </p:cViewPr>
      <p:guideLst>
        <p:guide orient="horz" pos="4320"/>
        <p:guide pos="76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928FA6-6AF6-1A4A-B103-3C929F222E62}" type="datetimeFigureOut">
              <a:rPr lang="en-US" smtClean="0"/>
              <a:t>10/9/23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B361A5-0486-1E4A-95BE-1928BFB921AF}" type="slidenum">
              <a:rPr lang="en-US" smtClean="0"/>
              <a:t>‹#›</a:t>
            </a:fld>
            <a:endParaRPr lang="en-US"/>
          </a:p>
        </p:txBody>
      </p:sp>
    </p:spTree>
    <p:extLst>
      <p:ext uri="{BB962C8B-B14F-4D97-AF65-F5344CB8AC3E}">
        <p14:creationId xmlns:p14="http://schemas.microsoft.com/office/powerpoint/2010/main" val="34528208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Note to speaker: The script presented below is designed to give you a general idea of the points to cover during this presentation. Feel free to use it verbatim, or if you prefer to ad lib, let these notes serve as guide to keep you on track or as a launching point for expanding in greater detail. The text in italics provides an overview of a slide’s content and can function as stage directions as you move through the script.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i="1" kern="100">
                <a:effectLst/>
                <a:latin typeface="Helvetica" pitchFamily="2" charset="0"/>
                <a:ea typeface="Calibri" panose="020F0502020204030204" pitchFamily="34" charset="0"/>
                <a:cs typeface="Times New Roman" panose="02020603050405020304" pitchFamily="18" charset="0"/>
              </a:rPr>
              <a:t>Introduce yourself.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Hello, my name is ________, and I’m a (professional) surveyor. I’m here today to talk to you about the surveying profession.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i="1" kern="100">
                <a:effectLst/>
                <a:latin typeface="Helvetica" pitchFamily="2" charset="0"/>
                <a:ea typeface="Calibri" panose="020F0502020204030204" pitchFamily="34" charset="0"/>
                <a:cs typeface="Times New Roman" panose="02020603050405020304" pitchFamily="18" charset="0"/>
              </a:rPr>
              <a:t>Ask the audience about themselves. It’s a good time to gauge the room if you are unfamiliar with the group. You can ask:</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i="1" kern="100">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Who here is thinking about attending college or a technical school?</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Does anyone have an idea of what career field they want to enter?</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Who is not sure what they want to do after high school?</a:t>
            </a:r>
          </a:p>
          <a:p>
            <a:pPr marL="0" marR="0">
              <a:spcBef>
                <a:spcPct val="0"/>
              </a:spcBef>
              <a:spcAft>
                <a:spcPct val="0"/>
              </a:spcAft>
            </a:pPr>
            <a:endParaRPr lang="en-US" sz="1800" kern="100">
              <a:effectLst/>
              <a:latin typeface="Helvetica" pitchFamily="2" charset="0"/>
              <a:ea typeface="Calibri" panose="020F0502020204030204" pitchFamily="34" charset="0"/>
              <a:cs typeface="Times New Roman" panose="02020603050405020304" pitchFamily="18" charset="0"/>
            </a:endParaRPr>
          </a:p>
          <a:p>
            <a:pPr marL="0" marR="0">
              <a:spcBef>
                <a:spcPct val="0"/>
              </a:spcBef>
              <a:spcAft>
                <a:spcPct val="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5B361A5-0486-1E4A-95BE-1928BFB921AF}" type="slidenum">
              <a:rPr lang="en-US" smtClean="0"/>
              <a:t>1</a:t>
            </a:fld>
            <a:endParaRPr lang="en-US"/>
          </a:p>
        </p:txBody>
      </p:sp>
    </p:spTree>
    <p:extLst>
      <p:ext uri="{BB962C8B-B14F-4D97-AF65-F5344CB8AC3E}">
        <p14:creationId xmlns:p14="http://schemas.microsoft.com/office/powerpoint/2010/main" val="761781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ct val="0"/>
              </a:spcBef>
              <a:spcAft>
                <a:spcPct val="0"/>
              </a:spcAft>
            </a:pPr>
            <a:r>
              <a:rPr lang="en-US" sz="1800" b="1" kern="0">
                <a:solidFill>
                  <a:srgbClr val="515358"/>
                </a:solidFill>
                <a:effectLst/>
                <a:latin typeface="Helvetica" pitchFamily="2" charset="0"/>
                <a:ea typeface="Calibri" panose="020F0502020204030204" pitchFamily="34" charset="0"/>
                <a:cs typeface="Times New Roman" panose="02020603050405020304" pitchFamily="18" charset="0"/>
              </a:rPr>
              <a:t>Total stations | </a:t>
            </a:r>
            <a:r>
              <a:rPr lang="en-US" sz="1800" b="1" kern="1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A total station is a surveying instrument that uses electronic distance measurement (EDM) to measure distance and angles. Total stations are an extremely accurate tool for measuring distance. Most total stations can measure distances of up to 1.5 kilometers with an accuracy of 1.5 millimeters.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You may often see surveyors on constructions sites, or the side of the road with one of these instruments. Since it sits on a tripod, some people mistake them for cameras.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5B361A5-0486-1E4A-95BE-1928BFB921AF}" type="slidenum">
              <a:rPr lang="en-US" smtClean="0"/>
              <a:t>10</a:t>
            </a:fld>
            <a:endParaRPr lang="en-US"/>
          </a:p>
        </p:txBody>
      </p:sp>
    </p:spTree>
    <p:extLst>
      <p:ext uri="{BB962C8B-B14F-4D97-AF65-F5344CB8AC3E}">
        <p14:creationId xmlns:p14="http://schemas.microsoft.com/office/powerpoint/2010/main" val="3856035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ct val="0"/>
              </a:spcBef>
              <a:spcAft>
                <a:spcPct val="0"/>
              </a:spcAft>
            </a:pPr>
            <a:r>
              <a:rPr lang="en-US" sz="1800" b="1" kern="0">
                <a:solidFill>
                  <a:srgbClr val="515358"/>
                </a:solidFill>
                <a:effectLst/>
                <a:latin typeface="Helvetica" pitchFamily="2" charset="0"/>
                <a:ea typeface="Calibri" panose="020F0502020204030204" pitchFamily="34" charset="0"/>
                <a:cs typeface="Times New Roman" panose="02020603050405020304" pitchFamily="18" charset="0"/>
              </a:rPr>
              <a:t>GNSS | </a:t>
            </a:r>
            <a:r>
              <a:rPr lang="en-US" sz="1800" kern="0">
                <a:solidFill>
                  <a:srgbClr val="515358"/>
                </a:solidFill>
                <a:effectLst/>
                <a:latin typeface="Helvetica" pitchFamily="2" charset="0"/>
                <a:ea typeface="Calibri" panose="020F0502020204030204" pitchFamily="34" charset="0"/>
                <a:cs typeface="Chaparral Pro"/>
              </a:rPr>
              <a:t>Global navigation satellite system (GNSS) receivers use signals from satellites to collect position, velocity, and time information to accurately map and model the physical world. GPS is an example of a GNSS.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0">
                <a:solidFill>
                  <a:srgbClr val="515358"/>
                </a:solidFill>
                <a:effectLst/>
                <a:latin typeface="Helvetica" pitchFamily="2" charset="0"/>
                <a:ea typeface="Calibri" panose="020F0502020204030204" pitchFamily="34" charset="0"/>
                <a:cs typeface="Chaparral Pro"/>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0">
                <a:solidFill>
                  <a:srgbClr val="515358"/>
                </a:solidFill>
                <a:effectLst/>
                <a:latin typeface="Helvetica" pitchFamily="2" charset="0"/>
                <a:ea typeface="Calibri" panose="020F0502020204030204" pitchFamily="34" charset="0"/>
                <a:cs typeface="Chaparral Pro"/>
              </a:rPr>
              <a:t>And almost everyone has GPS on their phone. It’s useful, and accurate for giving directions when driving, or even using it for Geocaching in most cases.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0">
                <a:solidFill>
                  <a:srgbClr val="515358"/>
                </a:solidFill>
                <a:effectLst/>
                <a:latin typeface="Helvetica" pitchFamily="2" charset="0"/>
                <a:ea typeface="Calibri" panose="020F0502020204030204" pitchFamily="34" charset="0"/>
                <a:cs typeface="Chaparral Pro"/>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0">
                <a:solidFill>
                  <a:srgbClr val="515358"/>
                </a:solidFill>
                <a:effectLst/>
                <a:latin typeface="Helvetica" pitchFamily="2" charset="0"/>
                <a:ea typeface="Calibri" panose="020F0502020204030204" pitchFamily="34" charset="0"/>
                <a:cs typeface="Chaparral Pro"/>
              </a:rPr>
              <a:t>The GNNS Systems that surveyors use is extremely accurate with real time data. Most units can give you the precise coordinates within fractions of an inch.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0">
                <a:solidFill>
                  <a:srgbClr val="515358"/>
                </a:solidFill>
                <a:effectLst/>
                <a:latin typeface="Helvetica" pitchFamily="2" charset="0"/>
                <a:ea typeface="Calibri" panose="020F0502020204030204" pitchFamily="34" charset="0"/>
                <a:cs typeface="Chaparral Pro"/>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5B361A5-0486-1E4A-95BE-1928BFB921AF}" type="slidenum">
              <a:rPr lang="en-US" smtClean="0"/>
              <a:t>11</a:t>
            </a:fld>
            <a:endParaRPr lang="en-US"/>
          </a:p>
        </p:txBody>
      </p:sp>
    </p:spTree>
    <p:extLst>
      <p:ext uri="{BB962C8B-B14F-4D97-AF65-F5344CB8AC3E}">
        <p14:creationId xmlns:p14="http://schemas.microsoft.com/office/powerpoint/2010/main" val="761904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ct val="0"/>
              </a:spcBef>
              <a:spcAft>
                <a:spcPct val="0"/>
              </a:spcAft>
            </a:pPr>
            <a:r>
              <a:rPr lang="en-US" sz="1800" b="1" kern="0">
                <a:solidFill>
                  <a:srgbClr val="515358"/>
                </a:solidFill>
                <a:effectLst/>
                <a:latin typeface="Helvetica" pitchFamily="2" charset="0"/>
                <a:ea typeface="Calibri" panose="020F0502020204030204" pitchFamily="34" charset="0"/>
                <a:cs typeface="Times New Roman" panose="02020603050405020304" pitchFamily="18" charset="0"/>
              </a:rPr>
              <a:t>UAS (drones) | </a:t>
            </a:r>
            <a:r>
              <a:rPr lang="en-US" sz="1800" kern="0">
                <a:solidFill>
                  <a:srgbClr val="515358"/>
                </a:solidFill>
                <a:effectLst/>
                <a:latin typeface="Helvetica" pitchFamily="2" charset="0"/>
                <a:ea typeface="Calibri" panose="020F0502020204030204" pitchFamily="34" charset="0"/>
                <a:cs typeface="Chaparral Pro"/>
              </a:rPr>
              <a:t>UAS or unmanned aircraft systems are emerging tools for professional surveyors. UAS produce aerial maps that are used for progress monitoring and as-built surveys.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0">
                <a:solidFill>
                  <a:srgbClr val="515358"/>
                </a:solidFill>
                <a:effectLst/>
                <a:latin typeface="Helvetica" pitchFamily="2" charset="0"/>
                <a:ea typeface="Calibri" panose="020F0502020204030204" pitchFamily="34" charset="0"/>
                <a:cs typeface="Chaparral Pro"/>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r>
              <a:rPr lang="en-US" sz="1800">
                <a:effectLst/>
                <a:latin typeface="Helvetica" pitchFamily="2" charset="0"/>
                <a:ea typeface="Times New Roman" panose="02020603050405020304" pitchFamily="18" charset="0"/>
              </a:rPr>
              <a:t>When a drone flies, it uses ground facing sensors with </a:t>
            </a:r>
            <a:r>
              <a:rPr lang="en-US" sz="1800" b="0">
                <a:effectLst/>
                <a:latin typeface="Helvetica" pitchFamily="2" charset="0"/>
                <a:ea typeface="Times New Roman" panose="02020603050405020304" pitchFamily="18" charset="0"/>
              </a:rPr>
              <a:t>RGB cameras </a:t>
            </a:r>
            <a:r>
              <a:rPr lang="en-US" sz="1800">
                <a:effectLst/>
                <a:latin typeface="Helvetica" pitchFamily="2" charset="0"/>
                <a:ea typeface="Times New Roman" panose="02020603050405020304" pitchFamily="18" charset="0"/>
              </a:rPr>
              <a:t>to capture images. Some drones even have LiDAR scanners to help collect information. When the drone surveys the lands, it will use the RGB camera to photograph the ground at different angles. Each angle is tagged with the exact coordinates. </a:t>
            </a:r>
            <a:endParaRPr lang="en-US" sz="1800">
              <a:effectLst/>
              <a:latin typeface="Times New Roman" panose="02020603050405020304" pitchFamily="18" charset="0"/>
              <a:ea typeface="Times New Roman" panose="02020603050405020304" pitchFamily="18" charset="0"/>
            </a:endParaRPr>
          </a:p>
          <a:p>
            <a:pPr marL="0" marR="0"/>
            <a:r>
              <a:rPr lang="en-US" sz="1800">
                <a:effectLst/>
                <a:latin typeface="Helvetica" pitchFamily="2" charset="0"/>
                <a:ea typeface="Times New Roman" panose="02020603050405020304" pitchFamily="18" charset="0"/>
              </a:rPr>
              <a:t>The Drones can create 2D maps, 3d maps, 3D models, thermal maps, and more. </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5B361A5-0486-1E4A-95BE-1928BFB921AF}" type="slidenum">
              <a:rPr lang="en-US" smtClean="0"/>
              <a:t>12</a:t>
            </a:fld>
            <a:endParaRPr lang="en-US"/>
          </a:p>
        </p:txBody>
      </p:sp>
    </p:spTree>
    <p:extLst>
      <p:ext uri="{BB962C8B-B14F-4D97-AF65-F5344CB8AC3E}">
        <p14:creationId xmlns:p14="http://schemas.microsoft.com/office/powerpoint/2010/main" val="1906188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Now that you know about surveying, what does a career look like?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5B361A5-0486-1E4A-95BE-1928BFB921AF}" type="slidenum">
              <a:rPr lang="en-US" smtClean="0"/>
              <a:t>13</a:t>
            </a:fld>
            <a:endParaRPr lang="en-US"/>
          </a:p>
        </p:txBody>
      </p:sp>
    </p:spTree>
    <p:extLst>
      <p:ext uri="{BB962C8B-B14F-4D97-AF65-F5344CB8AC3E}">
        <p14:creationId xmlns:p14="http://schemas.microsoft.com/office/powerpoint/2010/main" val="20627809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Being a professional surveyor or P.S. isn’t just a job. It is a career. You belong to a profession. You must be licensed to be a professional surveyor. And that’s something we’ll cover more in a little bit, but it can become the key to opening a lot of career doors.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5B361A5-0486-1E4A-95BE-1928BFB921AF}" type="slidenum">
              <a:rPr lang="en-US" smtClean="0"/>
              <a:t>14</a:t>
            </a:fld>
            <a:endParaRPr lang="en-US"/>
          </a:p>
        </p:txBody>
      </p:sp>
    </p:spTree>
    <p:extLst>
      <p:ext uri="{BB962C8B-B14F-4D97-AF65-F5344CB8AC3E}">
        <p14:creationId xmlns:p14="http://schemas.microsoft.com/office/powerpoint/2010/main" val="2607339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Being a surveyor can be a lucrative career.</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Here we have some data. The mean average for a surveying technician, which is usually someone with a two-year degree, or sometimes just a high school diploma, is about $47,000 a year according to the U.S. Bureau of Labor statistics.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The mean average for a surveyor, typically with and four-year degree is $71,060.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If that surveyor works for the federal government, say in the bureau of land management, on average, they make over $89,000 a year.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If a surveyor moves into a managing role, they make on average 107,500 a year.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And this is not rare. A lot of surveyors who open their own surveying firm can easily make over six figures every year.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5B361A5-0486-1E4A-95BE-1928BFB921AF}" type="slidenum">
              <a:rPr lang="en-US" smtClean="0"/>
              <a:t>15</a:t>
            </a:fld>
            <a:endParaRPr lang="en-US"/>
          </a:p>
        </p:txBody>
      </p:sp>
    </p:spTree>
    <p:extLst>
      <p:ext uri="{BB962C8B-B14F-4D97-AF65-F5344CB8AC3E}">
        <p14:creationId xmlns:p14="http://schemas.microsoft.com/office/powerpoint/2010/main" val="1250150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ct val="0"/>
              </a:spcBef>
              <a:spcAft>
                <a:spcPct val="0"/>
              </a:spcAft>
              <a:buFont typeface="Arial" panose="020B0604020202020204" pitchFamily="34" charset="0"/>
              <a:buChar char="•"/>
              <a:tabLst>
                <a:tab pos="457200" algn="l"/>
              </a:tabLs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Employment of professional surveyors is predicted grow in the coming years.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ct val="0"/>
              </a:spcBef>
              <a:spcAft>
                <a:spcPct val="0"/>
              </a:spcAft>
              <a:buFont typeface="Arial" panose="020B0604020202020204" pitchFamily="34" charset="0"/>
              <a:buChar char="•"/>
              <a:tabLst>
                <a:tab pos="457200" algn="l"/>
              </a:tabLs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ct val="0"/>
              </a:spcBef>
              <a:spcAft>
                <a:spcPct val="0"/>
              </a:spcAft>
              <a:buFont typeface="Arial" panose="020B0604020202020204" pitchFamily="34" charset="0"/>
              <a:buChar char="•"/>
              <a:tabLst>
                <a:tab pos="457200" algn="l"/>
              </a:tabLs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About 3,800 openings for surveyors are projected each year, on average, over the decade. Most of those openings are expected to result from surveyors exiting the labor force, such as to retire.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The demand for surveyors is growing. And the workforce, or supply, is dwindling.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5B361A5-0486-1E4A-95BE-1928BFB921AF}" type="slidenum">
              <a:rPr lang="en-US" smtClean="0"/>
              <a:t>16</a:t>
            </a:fld>
            <a:endParaRPr lang="en-US"/>
          </a:p>
        </p:txBody>
      </p:sp>
    </p:spTree>
    <p:extLst>
      <p:ext uri="{BB962C8B-B14F-4D97-AF65-F5344CB8AC3E}">
        <p14:creationId xmlns:p14="http://schemas.microsoft.com/office/powerpoint/2010/main" val="3292806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It’s a good time to become a surveyor. Jobs are readily available.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 I spoke about being a licensed professional surveyor before. Let’s come back to it. What’s the pathway?</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5B361A5-0486-1E4A-95BE-1928BFB921AF}" type="slidenum">
              <a:rPr lang="en-US" smtClean="0"/>
              <a:t>17</a:t>
            </a:fld>
            <a:endParaRPr lang="en-US"/>
          </a:p>
        </p:txBody>
      </p:sp>
    </p:spTree>
    <p:extLst>
      <p:ext uri="{BB962C8B-B14F-4D97-AF65-F5344CB8AC3E}">
        <p14:creationId xmlns:p14="http://schemas.microsoft.com/office/powerpoint/2010/main" val="2638527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is a video on </a:t>
            </a:r>
            <a:r>
              <a:rPr lang="en-US" dirty="0" err="1"/>
              <a:t>vimeo</a:t>
            </a:r>
            <a:r>
              <a:rPr lang="en-US" dirty="0"/>
              <a:t>. If you have access to </a:t>
            </a:r>
            <a:r>
              <a:rPr lang="en-US" dirty="0" err="1"/>
              <a:t>wifi</a:t>
            </a:r>
            <a:r>
              <a:rPr lang="en-US" dirty="0"/>
              <a:t>, the video will play. IF you do not have access to </a:t>
            </a:r>
            <a:r>
              <a:rPr lang="en-US" dirty="0" err="1"/>
              <a:t>wifi</a:t>
            </a:r>
            <a:r>
              <a:rPr lang="en-US"/>
              <a:t>, skip this slide. </a:t>
            </a:r>
          </a:p>
          <a:p>
            <a:endParaRPr lang="en-US"/>
          </a:p>
        </p:txBody>
      </p:sp>
      <p:sp>
        <p:nvSpPr>
          <p:cNvPr id="4" name="Slide Number Placeholder 3"/>
          <p:cNvSpPr>
            <a:spLocks noGrp="1"/>
          </p:cNvSpPr>
          <p:nvPr>
            <p:ph type="sldNum" sz="quarter" idx="5"/>
          </p:nvPr>
        </p:nvSpPr>
        <p:spPr/>
        <p:txBody>
          <a:bodyPr/>
          <a:lstStyle/>
          <a:p>
            <a:fld id="{E5B361A5-0486-1E4A-95BE-1928BFB921AF}" type="slidenum">
              <a:rPr lang="en-US" smtClean="0"/>
              <a:t>18</a:t>
            </a:fld>
            <a:endParaRPr lang="en-US"/>
          </a:p>
        </p:txBody>
      </p:sp>
    </p:spTree>
    <p:extLst>
      <p:ext uri="{BB962C8B-B14F-4D97-AF65-F5344CB8AC3E}">
        <p14:creationId xmlns:p14="http://schemas.microsoft.com/office/powerpoint/2010/main" val="883888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First step is education. To become a professional surveyor, most states require a four-year bachelor’s degree in an accredited surveying program. Now there are some states that may only require an accredited two-year degree.  And if you are more interested in being a surveying technician and not a professional surveyor, that might be all you need.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You can go to Beasurveyor.com or NSPS website to see list of schools, that have four-year and two-year programs.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5B361A5-0486-1E4A-95BE-1928BFB921AF}" type="slidenum">
              <a:rPr lang="en-US" smtClean="0"/>
              <a:t>19</a:t>
            </a:fld>
            <a:endParaRPr lang="en-US"/>
          </a:p>
        </p:txBody>
      </p:sp>
    </p:spTree>
    <p:extLst>
      <p:ext uri="{BB962C8B-B14F-4D97-AF65-F5344CB8AC3E}">
        <p14:creationId xmlns:p14="http://schemas.microsoft.com/office/powerpoint/2010/main" val="3137961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Does anyone know what a surveyor does? What surveying is?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i="1" kern="100">
                <a:effectLst/>
                <a:latin typeface="Helvetica" pitchFamily="2" charset="0"/>
                <a:ea typeface="Calibri" panose="020F0502020204030204" pitchFamily="34" charset="0"/>
                <a:cs typeface="Times New Roman" panose="02020603050405020304" pitchFamily="18" charset="0"/>
              </a:rPr>
              <a:t>Let students give answers if any hands are raised.</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b="1" kern="100">
                <a:effectLst/>
                <a:latin typeface="Helvetica" pitchFamily="2" charset="0"/>
                <a:ea typeface="Calibri" panose="020F0502020204030204" pitchFamily="34" charset="0"/>
                <a:cs typeface="Times New Roman" panose="02020603050405020304" pitchFamily="18" charset="0"/>
              </a:rPr>
              <a:t>The really boiled down version is this: Surveying is a branch of applied mathematics that is concerned with analyzing and recording the characteristics of a land span to help design, plan, map, or construct.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Surveyors measure just about anything on the land, in the sky, or in the water. We depend on surveying to ensure order in the physical world around us, and it plays an integral role in land development—roads, cities, bridges, utilities— you name it. Surveyors help shape the future.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5B361A5-0486-1E4A-95BE-1928BFB921AF}" type="slidenum">
              <a:rPr lang="en-US" smtClean="0"/>
              <a:t>2</a:t>
            </a:fld>
            <a:endParaRPr lang="en-US"/>
          </a:p>
        </p:txBody>
      </p:sp>
    </p:spTree>
    <p:extLst>
      <p:ext uri="{BB962C8B-B14F-4D97-AF65-F5344CB8AC3E}">
        <p14:creationId xmlns:p14="http://schemas.microsoft.com/office/powerpoint/2010/main" val="24920082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Next step are the exams. Just like how a doctoral candidate must pass the medical licensing exam to become a licensed practitioner, or a law student must pass the BAR exam to become a practicing lawyer, surveyors must pass two licensing exams. Those exams are the Fundamentals of Surveying Exam and the Principals and Practice of Surveying exam.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b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b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Typically, you take the fundamentals exam around college graduation and then you take the Principals and Practice exam after about four years of experience in the field.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And the last step is experience. And this is being on the job in a surveying capacity that shows progressive experience. Most states typically require four years of experience.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After you take these steps, you will become a licensed professional surveyor.</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5B361A5-0486-1E4A-95BE-1928BFB921AF}" type="slidenum">
              <a:rPr lang="en-US" smtClean="0"/>
              <a:t>20</a:t>
            </a:fld>
            <a:endParaRPr lang="en-US"/>
          </a:p>
        </p:txBody>
      </p:sp>
    </p:spTree>
    <p:extLst>
      <p:ext uri="{BB962C8B-B14F-4D97-AF65-F5344CB8AC3E}">
        <p14:creationId xmlns:p14="http://schemas.microsoft.com/office/powerpoint/2010/main" val="23175114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Questions?</a:t>
            </a:r>
          </a:p>
          <a:p>
            <a:endParaRPr lang="en-US"/>
          </a:p>
        </p:txBody>
      </p:sp>
      <p:sp>
        <p:nvSpPr>
          <p:cNvPr id="4" name="Slide Number Placeholder 3"/>
          <p:cNvSpPr>
            <a:spLocks noGrp="1"/>
          </p:cNvSpPr>
          <p:nvPr>
            <p:ph type="sldNum" sz="quarter" idx="5"/>
          </p:nvPr>
        </p:nvSpPr>
        <p:spPr/>
        <p:txBody>
          <a:bodyPr/>
          <a:lstStyle/>
          <a:p>
            <a:fld id="{E5B361A5-0486-1E4A-95BE-1928BFB921AF}" type="slidenum">
              <a:rPr lang="en-US" smtClean="0"/>
              <a:t>21</a:t>
            </a:fld>
            <a:endParaRPr lang="en-US"/>
          </a:p>
        </p:txBody>
      </p:sp>
    </p:spTree>
    <p:extLst>
      <p:ext uri="{BB962C8B-B14F-4D97-AF65-F5344CB8AC3E}">
        <p14:creationId xmlns:p14="http://schemas.microsoft.com/office/powerpoint/2010/main" val="1703573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sz="1800" kern="100">
                <a:effectLst/>
                <a:latin typeface="Helvetica" pitchFamily="2" charset="0"/>
                <a:ea typeface="Calibri" panose="020F0502020204030204" pitchFamily="34" charset="0"/>
                <a:cs typeface="Times New Roman" panose="02020603050405020304" pitchFamily="18" charset="0"/>
              </a:rPr>
              <a:t>What does a career as a surveyor look like? Are you always outside? Are you always in an office at a desk? For most, it’s a hybrid of outdoor and office work.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5B361A5-0486-1E4A-95BE-1928BFB921AF}" type="slidenum">
              <a:rPr lang="en-US" smtClean="0"/>
              <a:t>3</a:t>
            </a:fld>
            <a:endParaRPr lang="en-US"/>
          </a:p>
        </p:txBody>
      </p:sp>
    </p:spTree>
    <p:extLst>
      <p:ext uri="{BB962C8B-B14F-4D97-AF65-F5344CB8AC3E}">
        <p14:creationId xmlns:p14="http://schemas.microsoft.com/office/powerpoint/2010/main" val="2584442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Surveyors are not restricted to one work environment. Their work can take them outdoors to gather data/evidence or inside the office to analyze data.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Surveyors may perform research of land records, serve as an expert witness in the court room, or work with engineers, landowners, architects, attorneys, land developers, and realtors.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A career in surveying could bring you anywhere in the world, from valley floors to mountain peaks and every place in-between.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5B361A5-0486-1E4A-95BE-1928BFB921AF}" type="slidenum">
              <a:rPr lang="en-US" smtClean="0"/>
              <a:t>4</a:t>
            </a:fld>
            <a:endParaRPr lang="en-US"/>
          </a:p>
        </p:txBody>
      </p:sp>
    </p:spTree>
    <p:extLst>
      <p:ext uri="{BB962C8B-B14F-4D97-AF65-F5344CB8AC3E}">
        <p14:creationId xmlns:p14="http://schemas.microsoft.com/office/powerpoint/2010/main" val="326645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video on </a:t>
            </a:r>
            <a:r>
              <a:rPr lang="en-US" dirty="0" err="1"/>
              <a:t>vimeo</a:t>
            </a:r>
            <a:r>
              <a:rPr lang="en-US" dirty="0"/>
              <a:t>. If you have access to </a:t>
            </a:r>
            <a:r>
              <a:rPr lang="en-US" dirty="0" err="1"/>
              <a:t>wifi</a:t>
            </a:r>
            <a:r>
              <a:rPr lang="en-US" dirty="0"/>
              <a:t>, the video will play. IF you do not have access to </a:t>
            </a:r>
            <a:r>
              <a:rPr lang="en-US" dirty="0" err="1"/>
              <a:t>wifi</a:t>
            </a:r>
            <a:r>
              <a:rPr lang="en-US" dirty="0"/>
              <a:t>, skip this slide. </a:t>
            </a:r>
          </a:p>
        </p:txBody>
      </p:sp>
      <p:sp>
        <p:nvSpPr>
          <p:cNvPr id="4" name="Slide Number Placeholder 3"/>
          <p:cNvSpPr>
            <a:spLocks noGrp="1"/>
          </p:cNvSpPr>
          <p:nvPr>
            <p:ph type="sldNum" sz="quarter" idx="5"/>
          </p:nvPr>
        </p:nvSpPr>
        <p:spPr/>
        <p:txBody>
          <a:bodyPr/>
          <a:lstStyle/>
          <a:p>
            <a:fld id="{E5B361A5-0486-1E4A-95BE-1928BFB921AF}" type="slidenum">
              <a:rPr lang="en-US" smtClean="0"/>
              <a:t>5</a:t>
            </a:fld>
            <a:endParaRPr lang="en-US"/>
          </a:p>
        </p:txBody>
      </p:sp>
    </p:spTree>
    <p:extLst>
      <p:ext uri="{BB962C8B-B14F-4D97-AF65-F5344CB8AC3E}">
        <p14:creationId xmlns:p14="http://schemas.microsoft.com/office/powerpoint/2010/main" val="425532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Not all surveyors do the same work. There is some overlap in the field, and some surveyors may specialize in one or a few of these areas of focus.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b="1" kern="100">
                <a:effectLst/>
                <a:latin typeface="Helvetica" pitchFamily="2" charset="0"/>
                <a:ea typeface="Calibri" panose="020F0502020204030204" pitchFamily="34" charset="0"/>
                <a:cs typeface="Times New Roman" panose="02020603050405020304" pitchFamily="18" charset="0"/>
              </a:rPr>
              <a:t>Construction Surveyor</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Think about what we build: bridges, houses, skyscrapers, underground tunnels, pipelines, utility networks, refineries, shopping centers, and offshore oil rigs. The list is endless. Construction surveyors make measurements and recommendations to engineers, architects, and other professionals at all stages of construction projects.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a:solidFill>
                  <a:srgbClr val="000000"/>
                </a:solidFill>
                <a:effectLst/>
                <a:latin typeface="Helvetica" pitchFamily="2" charset="0"/>
                <a:ea typeface="Calibri" panose="020F0502020204030204" pitchFamily="34" charset="0"/>
                <a:cs typeface="FreightSans Pro Bold" panose="02000606030000020004"/>
              </a:rPr>
              <a:t> </a:t>
            </a:r>
            <a:endParaRPr lang="en-US" sz="1800">
              <a:solidFill>
                <a:srgbClr val="000000"/>
              </a:solidFill>
              <a:effectLst/>
              <a:latin typeface="FreightSans Pro Bold" panose="02000606030000020004"/>
              <a:ea typeface="Calibri" panose="020F0502020204030204" pitchFamily="34" charset="0"/>
              <a:cs typeface="FreightSans Pro Bold" panose="02000606030000020004"/>
            </a:endParaRPr>
          </a:p>
          <a:p>
            <a:pPr marL="0" marR="0">
              <a:lnSpc>
                <a:spcPts val="1205"/>
              </a:lnSpc>
              <a:spcBef>
                <a:spcPct val="0"/>
              </a:spcBef>
              <a:spcAft>
                <a:spcPct val="0"/>
              </a:spcAft>
            </a:pPr>
            <a:r>
              <a:rPr lang="en-US" sz="1800" b="1">
                <a:solidFill>
                  <a:srgbClr val="000000"/>
                </a:solidFill>
                <a:effectLst/>
                <a:latin typeface="Helvetica" pitchFamily="2" charset="0"/>
                <a:ea typeface="Calibri" panose="020F0502020204030204" pitchFamily="34" charset="0"/>
                <a:cs typeface="FreightSans Pro Bold" panose="02000606030000020004"/>
              </a:rPr>
              <a:t>Geodesist </a:t>
            </a:r>
            <a:endParaRPr lang="en-US" sz="1800">
              <a:effectLst/>
              <a:latin typeface="FreightSans Pro Bold" panose="02000606030000020004"/>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Chaparral Pro"/>
              </a:rPr>
              <a:t>These surveyors determine the size and shape of the Earth and the precise location of points on its surface. Geodesy is closely connected to astronomy and has been used to guide the old great sailing ships and today’s water traffic. With the creation of GPS, or global positioning systems, geodesists can tell the exact position of an object on the Earth’s surface.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Chaparral Pro"/>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0">
                <a:solidFill>
                  <a:srgbClr val="000000"/>
                </a:solidFill>
                <a:effectLst/>
                <a:latin typeface="Helvetica" pitchFamily="2" charset="0"/>
                <a:ea typeface="Calibri" panose="020F0502020204030204" pitchFamily="34" charset="0"/>
                <a:cs typeface="FreightSans Pro Bold" panose="02000606030000020004"/>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5"/>
              </a:lnSpc>
              <a:spcBef>
                <a:spcPct val="0"/>
              </a:spcBef>
              <a:spcAft>
                <a:spcPct val="0"/>
              </a:spcAft>
            </a:pPr>
            <a:r>
              <a:rPr lang="en-US" sz="1800" b="1" kern="0">
                <a:solidFill>
                  <a:srgbClr val="000000"/>
                </a:solidFill>
                <a:effectLst/>
                <a:latin typeface="Helvetica" pitchFamily="2" charset="0"/>
                <a:ea typeface="Calibri" panose="020F0502020204030204" pitchFamily="34" charset="0"/>
                <a:cs typeface="Times New Roman" panose="02020603050405020304" pitchFamily="18" charset="0"/>
              </a:rPr>
              <a:t>Photogrammetrist and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5"/>
              </a:lnSpc>
              <a:spcBef>
                <a:spcPct val="0"/>
              </a:spcBef>
              <a:spcAft>
                <a:spcPct val="0"/>
              </a:spcAft>
            </a:pPr>
            <a:r>
              <a:rPr lang="en-US" sz="1800" b="1" kern="0">
                <a:solidFill>
                  <a:srgbClr val="000000"/>
                </a:solidFill>
                <a:effectLst/>
                <a:latin typeface="Helvetica" pitchFamily="2" charset="0"/>
                <a:ea typeface="Calibri" panose="020F0502020204030204" pitchFamily="34" charset="0"/>
                <a:cs typeface="Times New Roman" panose="02020603050405020304" pitchFamily="18" charset="0"/>
              </a:rPr>
              <a:t>Remote Sensing Analyst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0">
                <a:solidFill>
                  <a:srgbClr val="000000"/>
                </a:solidFill>
                <a:effectLst/>
                <a:latin typeface="Helvetica" pitchFamily="2" charset="0"/>
                <a:ea typeface="Calibri" panose="020F0502020204030204" pitchFamily="34" charset="0"/>
                <a:cs typeface="Chaparral Pro"/>
              </a:rPr>
              <a:t>These specialists gather information about a site without actually coming in contact with it. Aerial photography and satellite imagery are examples of data collected. These surveys are good for land inaccessible by foot or large areas that need to be surveyed quickly. For example, a photogrammetrist may be hired to track the movement of a pollutant in a large body of water after an environmental accident. </a:t>
            </a:r>
            <a:r>
              <a:rPr lang="en-US" sz="1800" kern="100">
                <a:solidFill>
                  <a:srgbClr val="000000"/>
                </a:solidFill>
                <a:effectLst/>
                <a:latin typeface="Helvetica" pitchFamily="2" charset="0"/>
                <a:ea typeface="Calibri" panose="020F0502020204030204" pitchFamily="34" charset="0"/>
                <a:cs typeface="Chaparral Pro"/>
              </a:rPr>
              <a:t>—usually within a centimeter. Geodesists often work for the government in all areas of the country.</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Chaparral Pro"/>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0">
                <a:solidFill>
                  <a:srgbClr val="000000"/>
                </a:solidFill>
                <a:effectLst/>
                <a:latin typeface="Helvetica" pitchFamily="2" charset="0"/>
                <a:ea typeface="Calibri" panose="020F0502020204030204" pitchFamily="34" charset="0"/>
                <a:cs typeface="Chaparral Pro"/>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b="1" kern="0">
                <a:solidFill>
                  <a:srgbClr val="000000"/>
                </a:solidFill>
                <a:effectLst/>
                <a:latin typeface="Helvetica" pitchFamily="2" charset="0"/>
                <a:ea typeface="Calibri" panose="020F0502020204030204" pitchFamily="34" charset="0"/>
                <a:cs typeface="Times New Roman" panose="02020603050405020304" pitchFamily="18" charset="0"/>
              </a:rPr>
              <a:t>Hydrographic surveyors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0">
                <a:solidFill>
                  <a:srgbClr val="000000"/>
                </a:solidFill>
                <a:effectLst/>
                <a:latin typeface="Helvetica" pitchFamily="2" charset="0"/>
                <a:ea typeface="Calibri" panose="020F0502020204030204" pitchFamily="34" charset="0"/>
                <a:cs typeface="Times New Roman" panose="02020603050405020304" pitchFamily="18" charset="0"/>
              </a:rPr>
              <a:t>Underwater topographic surveying is known as hydrography. This type of surveying is important when measuring erosion, guiding dredging projects, exploring for oil and rare mineral deposits, and marking underwater hazards. These surveyors use specialized equipment to gather data and draw maps of water features and the sea floor. Many clients depend on hydrographic surveyors, including the shipping industry, government researchers, oil companies, and utility networks.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5B361A5-0486-1E4A-95BE-1928BFB921AF}" type="slidenum">
              <a:rPr lang="en-US" smtClean="0"/>
              <a:t>6</a:t>
            </a:fld>
            <a:endParaRPr lang="en-US"/>
          </a:p>
        </p:txBody>
      </p:sp>
    </p:spTree>
    <p:extLst>
      <p:ext uri="{BB962C8B-B14F-4D97-AF65-F5344CB8AC3E}">
        <p14:creationId xmlns:p14="http://schemas.microsoft.com/office/powerpoint/2010/main" val="27136507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205"/>
              </a:lnSpc>
              <a:spcBef>
                <a:spcPct val="0"/>
              </a:spcBef>
              <a:spcAft>
                <a:spcPct val="0"/>
              </a:spcAft>
            </a:pPr>
            <a:r>
              <a:rPr lang="en-US" sz="1800" b="1" kern="0">
                <a:solidFill>
                  <a:srgbClr val="000000"/>
                </a:solidFill>
                <a:effectLst/>
                <a:latin typeface="Helvetica" pitchFamily="2" charset="0"/>
                <a:ea typeface="Calibri" panose="020F0502020204030204" pitchFamily="34" charset="0"/>
                <a:cs typeface="Times New Roman" panose="02020603050405020304" pitchFamily="18" charset="0"/>
              </a:rPr>
              <a:t>Boundary Surveyor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0">
                <a:solidFill>
                  <a:srgbClr val="000000"/>
                </a:solidFill>
                <a:effectLst/>
                <a:latin typeface="Helvetica" pitchFamily="2" charset="0"/>
                <a:ea typeface="Calibri" panose="020F0502020204030204" pitchFamily="34" charset="0"/>
                <a:cs typeface="Chaparral Pro"/>
              </a:rPr>
              <a:t>Boundary, or cadastral, surveyors measure, mark, and map the boundary lines of land ownership. These surveyors trace deeds and other public records to verify the measurements of a piece of property for which the original survey could date back hundreds of years.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0">
                <a:solidFill>
                  <a:srgbClr val="000000"/>
                </a:solidFill>
                <a:effectLst/>
                <a:latin typeface="Helvetica" pitchFamily="2" charset="0"/>
                <a:ea typeface="Calibri" panose="020F0502020204030204" pitchFamily="34" charset="0"/>
                <a:cs typeface="Chaparral Pro"/>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0">
                <a:solidFill>
                  <a:srgbClr val="000000"/>
                </a:solidFill>
                <a:effectLst/>
                <a:latin typeface="Helvetica" pitchFamily="2" charset="0"/>
                <a:ea typeface="Calibri" panose="020F0502020204030204" pitchFamily="34" charset="0"/>
                <a:cs typeface="FreightSans Pro Bold" panose="02000606030000020004"/>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5"/>
              </a:lnSpc>
              <a:spcBef>
                <a:spcPct val="0"/>
              </a:spcBef>
              <a:spcAft>
                <a:spcPct val="0"/>
              </a:spcAft>
            </a:pPr>
            <a:r>
              <a:rPr lang="en-US" sz="1800" b="1" kern="0">
                <a:solidFill>
                  <a:srgbClr val="000000"/>
                </a:solidFill>
                <a:effectLst/>
                <a:latin typeface="Helvetica" pitchFamily="2" charset="0"/>
                <a:ea typeface="Calibri" panose="020F0502020204030204" pitchFamily="34" charset="0"/>
                <a:cs typeface="Times New Roman" panose="02020603050405020304" pitchFamily="18" charset="0"/>
              </a:rPr>
              <a:t>Geographic Information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5"/>
              </a:lnSpc>
              <a:spcBef>
                <a:spcPct val="0"/>
              </a:spcBef>
              <a:spcAft>
                <a:spcPct val="0"/>
              </a:spcAft>
            </a:pPr>
            <a:r>
              <a:rPr lang="en-US" sz="1800" b="1" kern="0">
                <a:solidFill>
                  <a:srgbClr val="000000"/>
                </a:solidFill>
                <a:effectLst/>
                <a:latin typeface="Helvetica" pitchFamily="2" charset="0"/>
                <a:ea typeface="Calibri" panose="020F0502020204030204" pitchFamily="34" charset="0"/>
                <a:cs typeface="Times New Roman" panose="02020603050405020304" pitchFamily="18" charset="0"/>
              </a:rPr>
              <a:t>Systems Analyst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5"/>
              </a:lnSpc>
              <a:spcBef>
                <a:spcPct val="0"/>
              </a:spcBef>
              <a:spcAft>
                <a:spcPct val="0"/>
              </a:spcAft>
            </a:pPr>
            <a:r>
              <a:rPr lang="en-US" sz="1800" kern="0">
                <a:solidFill>
                  <a:srgbClr val="000000"/>
                </a:solidFill>
                <a:effectLst/>
                <a:latin typeface="Helvetica" pitchFamily="2" charset="0"/>
                <a:ea typeface="Calibri" panose="020F0502020204030204" pitchFamily="34" charset="0"/>
                <a:cs typeface="Chaparral Pro"/>
              </a:rPr>
              <a:t>GIS analysts use high-tech computer software and hardware that stores, displays, analyzes, and maps information. The land survey is the first layer and provides the framework for additional data layers that give more detail. Additional layers could include a city’s traffic lights and fire hydrants, for example. Large companies, cities and towns, and commercial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0">
                <a:solidFill>
                  <a:srgbClr val="000000"/>
                </a:solidFill>
                <a:effectLst/>
                <a:latin typeface="Helvetica" pitchFamily="2" charset="0"/>
                <a:ea typeface="Calibri" panose="020F0502020204030204" pitchFamily="34" charset="0"/>
                <a:cs typeface="Chaparral Pro"/>
              </a:rPr>
              <a:t>developers use GIS studies to plan projects.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0">
                <a:solidFill>
                  <a:srgbClr val="000000"/>
                </a:solidFill>
                <a:effectLst/>
                <a:latin typeface="Helvetica" pitchFamily="2" charset="0"/>
                <a:ea typeface="Calibri" panose="020F0502020204030204" pitchFamily="34" charset="0"/>
                <a:cs typeface="FreightSans Pro Bold" panose="02000606030000020004"/>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5"/>
              </a:lnSpc>
              <a:spcBef>
                <a:spcPct val="0"/>
              </a:spcBef>
              <a:spcAft>
                <a:spcPct val="0"/>
              </a:spcAft>
            </a:pPr>
            <a:r>
              <a:rPr lang="en-US" sz="1800" b="1" kern="0">
                <a:solidFill>
                  <a:srgbClr val="000000"/>
                </a:solidFill>
                <a:effectLst/>
                <a:latin typeface="Helvetica" pitchFamily="2" charset="0"/>
                <a:ea typeface="Calibri" panose="020F0502020204030204" pitchFamily="34" charset="0"/>
                <a:cs typeface="Times New Roman" panose="02020603050405020304" pitchFamily="18" charset="0"/>
              </a:rPr>
              <a:t>Topographic Surveyor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0">
                <a:solidFill>
                  <a:srgbClr val="000000"/>
                </a:solidFill>
                <a:effectLst/>
                <a:latin typeface="Helvetica" pitchFamily="2" charset="0"/>
                <a:ea typeface="Calibri" panose="020F0502020204030204" pitchFamily="34" charset="0"/>
                <a:cs typeface="Chaparral Pro"/>
              </a:rPr>
              <a:t>Topographic surveyors measure and map the shape, contour, and location of land features such as valleys, mountains, and man-made objects on the surface of the land and below bodies of water</a:t>
            </a:r>
            <a:r>
              <a:rPr lang="en-US" sz="1800" kern="0">
                <a:solidFill>
                  <a:srgbClr val="FFFFFF"/>
                </a:solidFill>
                <a:effectLst/>
                <a:latin typeface="Helvetica" pitchFamily="2" charset="0"/>
                <a:ea typeface="Calibri" panose="020F0502020204030204" pitchFamily="34" charset="0"/>
                <a:cs typeface="Chaparral Pro"/>
              </a:rPr>
              <a: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0">
                <a:solidFill>
                  <a:srgbClr val="FFFFFF"/>
                </a:solidFill>
                <a:effectLst/>
                <a:latin typeface="Helvetica" pitchFamily="2" charset="0"/>
                <a:ea typeface="Calibri" panose="020F0502020204030204" pitchFamily="34" charset="0"/>
                <a:cs typeface="Chaparral Pro"/>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0">
                <a:solidFill>
                  <a:srgbClr val="000000"/>
                </a:solidFill>
                <a:effectLst/>
                <a:latin typeface="Helvetica" pitchFamily="2" charset="0"/>
                <a:ea typeface="Calibri" panose="020F0502020204030204" pitchFamily="34" charset="0"/>
                <a:cs typeface="FreightSans Pro Bold" panose="02000606030000020004"/>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5"/>
              </a:lnSpc>
              <a:spcBef>
                <a:spcPct val="0"/>
              </a:spcBef>
              <a:spcAft>
                <a:spcPct val="0"/>
              </a:spcAft>
            </a:pPr>
            <a:r>
              <a:rPr lang="en-US" sz="1800" b="1" kern="0">
                <a:solidFill>
                  <a:srgbClr val="000000"/>
                </a:solidFill>
                <a:effectLst/>
                <a:latin typeface="Helvetica" pitchFamily="2" charset="0"/>
                <a:ea typeface="Calibri" panose="020F0502020204030204" pitchFamily="34" charset="0"/>
                <a:cs typeface="Times New Roman" panose="02020603050405020304" pitchFamily="18" charset="0"/>
              </a:rPr>
              <a:t>Forensic Surveyor and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205"/>
              </a:lnSpc>
              <a:spcBef>
                <a:spcPct val="0"/>
              </a:spcBef>
              <a:spcAft>
                <a:spcPct val="0"/>
              </a:spcAft>
            </a:pPr>
            <a:r>
              <a:rPr lang="en-US" sz="1800" b="1" kern="0">
                <a:solidFill>
                  <a:srgbClr val="000000"/>
                </a:solidFill>
                <a:effectLst/>
                <a:latin typeface="Helvetica" pitchFamily="2" charset="0"/>
                <a:ea typeface="Calibri" panose="020F0502020204030204" pitchFamily="34" charset="0"/>
                <a:cs typeface="Times New Roman" panose="02020603050405020304" pitchFamily="18" charset="0"/>
              </a:rPr>
              <a:t>Expert Witness Specialist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0">
                <a:solidFill>
                  <a:srgbClr val="000000"/>
                </a:solidFill>
                <a:effectLst/>
                <a:latin typeface="Helvetica" pitchFamily="2" charset="0"/>
                <a:ea typeface="Calibri" panose="020F0502020204030204" pitchFamily="34" charset="0"/>
                <a:cs typeface="Chaparral Pro"/>
              </a:rPr>
              <a:t>Federal, state, and local laws play a large part in surveyors’ careers. A licensed surveyor can clarify and add credibility to a court case about a property dispute or aspects of an industrial accident. Surveyors who build reputations as expert witnesses are in high demand. Being an expert witness requires extensive knowledge about a particular area of surveying and many years of experience.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5B361A5-0486-1E4A-95BE-1928BFB921AF}" type="slidenum">
              <a:rPr lang="en-US" smtClean="0"/>
              <a:t>7</a:t>
            </a:fld>
            <a:endParaRPr lang="en-US"/>
          </a:p>
        </p:txBody>
      </p:sp>
    </p:spTree>
    <p:extLst>
      <p:ext uri="{BB962C8B-B14F-4D97-AF65-F5344CB8AC3E}">
        <p14:creationId xmlns:p14="http://schemas.microsoft.com/office/powerpoint/2010/main" val="3412297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ct val="0"/>
              </a:spcBef>
              <a:spcAft>
                <a:spcPct val="0"/>
              </a:spcAft>
              <a:buClrTx/>
              <a:buSzTx/>
              <a:buFontTx/>
              <a:buNone/>
              <a:defRPr/>
            </a:pPr>
            <a:r>
              <a:rPr lang="en-US" sz="1800" kern="100">
                <a:solidFill>
                  <a:srgbClr val="000000"/>
                </a:solidFill>
                <a:effectLst/>
                <a:latin typeface="Helvetica" pitchFamily="2" charset="0"/>
                <a:ea typeface="Calibri" panose="020F0502020204030204" pitchFamily="34" charset="0"/>
                <a:cs typeface="Times New Roman" panose="02020603050405020304" pitchFamily="18" charset="0"/>
              </a:rPr>
              <a:t>We’ve spoken about some of the fields of surveying and what surveyors do. To accomplish their work, surveyors use cutting-edge technology, every day, both in the office and in the field.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E5B361A5-0486-1E4A-95BE-1928BFB921AF}" type="slidenum">
              <a:rPr lang="en-US" smtClean="0"/>
              <a:t>8</a:t>
            </a:fld>
            <a:endParaRPr lang="en-US"/>
          </a:p>
        </p:txBody>
      </p:sp>
    </p:spTree>
    <p:extLst>
      <p:ext uri="{BB962C8B-B14F-4D97-AF65-F5344CB8AC3E}">
        <p14:creationId xmlns:p14="http://schemas.microsoft.com/office/powerpoint/2010/main" val="3665243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ct val="0"/>
              </a:spcBef>
              <a:spcAft>
                <a:spcPct val="0"/>
              </a:spcAft>
            </a:pPr>
            <a:r>
              <a:rPr lang="en-US" sz="1800" b="1" kern="100">
                <a:solidFill>
                  <a:srgbClr val="515358"/>
                </a:solidFill>
                <a:effectLst/>
                <a:latin typeface="Helvetica" pitchFamily="2" charset="0"/>
                <a:ea typeface="Calibri" panose="020F0502020204030204" pitchFamily="34" charset="0"/>
                <a:cs typeface="FreightSans Pro Bold" panose="02000606030000020004"/>
              </a:rPr>
              <a:t>LiDAR (airborne and ground-based) | </a:t>
            </a:r>
            <a:r>
              <a:rPr lang="en-US" sz="1800" kern="100">
                <a:solidFill>
                  <a:srgbClr val="515358"/>
                </a:solidFill>
                <a:effectLst/>
                <a:latin typeface="Helvetica" pitchFamily="2" charset="0"/>
                <a:ea typeface="Calibri" panose="020F0502020204030204" pitchFamily="34" charset="0"/>
                <a:cs typeface="Chaparral Pro"/>
              </a:rPr>
              <a:t>Light detection and ranging (LiDAR) is a remote sensing method used to examine the surface and features of the Earth. It uses lasers to measure variable distances and helps surveyors create maps more accurately, precisely, and flexibly.</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515358"/>
                </a:solidFill>
                <a:effectLst/>
                <a:latin typeface="Helvetica" pitchFamily="2" charset="0"/>
                <a:ea typeface="Calibri" panose="020F0502020204030204" pitchFamily="34" charset="0"/>
                <a:cs typeface="Chaparral Pro"/>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515358"/>
                </a:solidFill>
                <a:effectLst/>
                <a:latin typeface="Helvetica" pitchFamily="2" charset="0"/>
                <a:ea typeface="Calibri" panose="020F0502020204030204" pitchFamily="34" charset="0"/>
                <a:cs typeface="Chaparral Pro"/>
              </a:rPr>
              <a:t>These LiDAR scanners collect data points. Picture a light beam hitting off a surface and coming back to the scanner. That’s a data point. Some LiDAR scanners can collect over 2 million data points every second. Some can do full 360 scans of an area, with millions of data points, to create a 3D model, or a point cloud model, of an aera.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515358"/>
                </a:solidFill>
                <a:effectLst/>
                <a:latin typeface="Helvetica" pitchFamily="2" charset="0"/>
                <a:ea typeface="Calibri" panose="020F0502020204030204" pitchFamily="34" charset="0"/>
                <a:cs typeface="Chaparral Pro"/>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ct val="0"/>
              </a:spcBef>
              <a:spcAft>
                <a:spcPct val="0"/>
              </a:spcAft>
            </a:pPr>
            <a:r>
              <a:rPr lang="en-US" sz="1800" kern="100">
                <a:solidFill>
                  <a:srgbClr val="515358"/>
                </a:solidFill>
                <a:effectLst/>
                <a:latin typeface="Helvetica" pitchFamily="2" charset="0"/>
                <a:ea typeface="Calibri" panose="020F0502020204030204" pitchFamily="34" charset="0"/>
                <a:cs typeface="Chaparral Pro"/>
              </a:rPr>
              <a:t>And there are mobile LiDAR scanners. For example, scanners can be attached to a vehicle, a drone, strapped to a person, or fixed on a moving robot.</a:t>
            </a:r>
            <a:endParaRPr lang="en-US"/>
          </a:p>
        </p:txBody>
      </p:sp>
      <p:sp>
        <p:nvSpPr>
          <p:cNvPr id="4" name="Slide Number Placeholder 3"/>
          <p:cNvSpPr>
            <a:spLocks noGrp="1"/>
          </p:cNvSpPr>
          <p:nvPr>
            <p:ph type="sldNum" sz="quarter" idx="5"/>
          </p:nvPr>
        </p:nvSpPr>
        <p:spPr/>
        <p:txBody>
          <a:bodyPr/>
          <a:lstStyle/>
          <a:p>
            <a:fld id="{E5B361A5-0486-1E4A-95BE-1928BFB921AF}" type="slidenum">
              <a:rPr lang="en-US" smtClean="0"/>
              <a:t>9</a:t>
            </a:fld>
            <a:endParaRPr lang="en-US"/>
          </a:p>
        </p:txBody>
      </p:sp>
    </p:spTree>
    <p:extLst>
      <p:ext uri="{BB962C8B-B14F-4D97-AF65-F5344CB8AC3E}">
        <p14:creationId xmlns:p14="http://schemas.microsoft.com/office/powerpoint/2010/main" val="2535072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atin typeface="Arial"/>
                <a:ea typeface="Arial"/>
                <a:cs typeface="Arial"/>
              </a:defRPr>
            </a:lvl1pPr>
          </a:lstStyle>
          <a:p>
            <a:r>
              <a:rPr lang="en-US"/>
              <a:t>Click to edit Master title style</a:t>
            </a:r>
          </a:p>
        </p:txBody>
      </p:sp>
      <p:sp>
        <p:nvSpPr>
          <p:cNvPr id="3" name="Content Placeholder 2"/>
          <p:cNvSpPr>
            <a:spLocks noGrp="1"/>
          </p:cNvSpPr>
          <p:nvPr>
            <p:ph idx="1"/>
          </p:nvPr>
        </p:nvSpPr>
        <p:spPr>
          <a:xfrm>
            <a:off x="1219200" y="3200400"/>
            <a:ext cx="21945600" cy="9051925"/>
          </a:xfrm>
          <a:prstGeom prst="rect">
            <a:avLst/>
          </a:prstGeom>
        </p:spPr>
        <p:txBody>
          <a:bodyPr vert="horz"/>
          <a:lstStyle>
            <a:lvl1pPr>
              <a:defRPr>
                <a:latin typeface="Arial"/>
                <a:ea typeface="Arial"/>
                <a:cs typeface="Arial"/>
              </a:defRPr>
            </a:lvl1pPr>
            <a:lvl2pPr>
              <a:defRPr>
                <a:latin typeface="Arial"/>
                <a:ea typeface="Arial"/>
                <a:cs typeface="Arial"/>
              </a:defRPr>
            </a:lvl2pPr>
            <a:lvl3pPr>
              <a:defRPr>
                <a:latin typeface="Arial"/>
                <a:ea typeface="Arial"/>
                <a:cs typeface="Arial"/>
              </a:defRPr>
            </a:lvl3pPr>
            <a:lvl4pPr>
              <a:defRPr>
                <a:latin typeface="Arial"/>
                <a:ea typeface="Arial"/>
                <a:cs typeface="Arial"/>
              </a:defRPr>
            </a:lvl4pPr>
            <a:lvl5pPr>
              <a:defRPr>
                <a:latin typeface="Arial"/>
                <a:ea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674873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atin typeface="Arial"/>
                <a:ea typeface="Arial"/>
                <a:cs typeface="Arial"/>
              </a:defRPr>
            </a:lvl1pPr>
          </a:lstStyle>
          <a:p>
            <a:r>
              <a:rPr lang="en-US"/>
              <a:t>Click to edit Master title style</a:t>
            </a:r>
          </a:p>
        </p:txBody>
      </p:sp>
      <p:sp>
        <p:nvSpPr>
          <p:cNvPr id="3" name="Content Placeholder 2"/>
          <p:cNvSpPr>
            <a:spLocks noGrp="1"/>
          </p:cNvSpPr>
          <p:nvPr>
            <p:ph idx="1"/>
          </p:nvPr>
        </p:nvSpPr>
        <p:spPr>
          <a:xfrm>
            <a:off x="1219200" y="3200400"/>
            <a:ext cx="21945600" cy="9051925"/>
          </a:xfrm>
          <a:prstGeom prst="rect">
            <a:avLst/>
          </a:prstGeom>
        </p:spPr>
        <p:txBody>
          <a:bodyPr vert="horz"/>
          <a:lstStyle>
            <a:lvl1pPr>
              <a:defRPr>
                <a:latin typeface="Arial"/>
                <a:ea typeface="Arial"/>
                <a:cs typeface="Arial"/>
              </a:defRPr>
            </a:lvl1pPr>
            <a:lvl2pPr>
              <a:defRPr>
                <a:latin typeface="Arial"/>
                <a:ea typeface="Arial"/>
                <a:cs typeface="Arial"/>
              </a:defRPr>
            </a:lvl2pPr>
            <a:lvl3pPr>
              <a:defRPr>
                <a:latin typeface="Arial"/>
                <a:ea typeface="Arial"/>
                <a:cs typeface="Arial"/>
              </a:defRPr>
            </a:lvl3pPr>
            <a:lvl4pPr>
              <a:defRPr>
                <a:latin typeface="Arial"/>
                <a:ea typeface="Arial"/>
                <a:cs typeface="Arial"/>
              </a:defRPr>
            </a:lvl4pPr>
            <a:lvl5pPr>
              <a:defRPr>
                <a:latin typeface="Arial"/>
                <a:ea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41BB1CBD-73BC-B24C-A495-0C7A769BEBD7}" type="slidenum">
              <a:rPr lang="en-US"/>
              <a:t>‹#›</a:t>
            </a:fld>
            <a:endParaRPr lang="en-US"/>
          </a:p>
        </p:txBody>
      </p:sp>
    </p:spTree>
    <p:extLst>
      <p:ext uri="{BB962C8B-B14F-4D97-AF65-F5344CB8AC3E}">
        <p14:creationId xmlns:p14="http://schemas.microsoft.com/office/powerpoint/2010/main" val="217959200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5"/>
            <a:ext cx="21945600" cy="2286000"/>
          </a:xfrm>
          <a:prstGeom prst="rect">
            <a:avLst/>
          </a:prstGeom>
        </p:spPr>
        <p:txBody>
          <a:bodyPr vert="horz"/>
          <a:lstStyle>
            <a:lvl1pPr>
              <a:defRPr>
                <a:latin typeface="Arial"/>
                <a:ea typeface="Arial"/>
                <a:cs typeface="Arial"/>
              </a:defRPr>
            </a:lvl1pPr>
          </a:lstStyle>
          <a:p>
            <a:r>
              <a:rPr lang="en-US"/>
              <a:t>Click to edit Master title style</a:t>
            </a:r>
          </a:p>
        </p:txBody>
      </p:sp>
      <p:sp>
        <p:nvSpPr>
          <p:cNvPr id="3" name="Content Placeholder 2"/>
          <p:cNvSpPr>
            <a:spLocks noGrp="1"/>
          </p:cNvSpPr>
          <p:nvPr>
            <p:ph idx="1"/>
          </p:nvPr>
        </p:nvSpPr>
        <p:spPr>
          <a:xfrm>
            <a:off x="1219200" y="3200400"/>
            <a:ext cx="21945600" cy="9051925"/>
          </a:xfrm>
          <a:prstGeom prst="rect">
            <a:avLst/>
          </a:prstGeom>
        </p:spPr>
        <p:txBody>
          <a:bodyPr vert="horz"/>
          <a:lstStyle>
            <a:lvl1pPr>
              <a:defRPr>
                <a:latin typeface="Arial"/>
                <a:ea typeface="Arial"/>
                <a:cs typeface="Arial"/>
              </a:defRPr>
            </a:lvl1pPr>
            <a:lvl2pPr>
              <a:defRPr>
                <a:latin typeface="Arial"/>
                <a:ea typeface="Arial"/>
                <a:cs typeface="Arial"/>
              </a:defRPr>
            </a:lvl2pPr>
            <a:lvl3pPr>
              <a:defRPr>
                <a:latin typeface="Arial"/>
                <a:ea typeface="Arial"/>
                <a:cs typeface="Arial"/>
              </a:defRPr>
            </a:lvl3pPr>
            <a:lvl4pPr>
              <a:defRPr>
                <a:latin typeface="Arial"/>
                <a:ea typeface="Arial"/>
                <a:cs typeface="Arial"/>
              </a:defRPr>
            </a:lvl4pPr>
            <a:lvl5pPr>
              <a:defRPr>
                <a:latin typeface="Arial"/>
                <a:ea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93F8BBA5-4A41-4346-B59D-940AD6BCDC8F}" type="slidenum">
              <a:rPr lang="en-US"/>
              <a:t>‹#›</a:t>
            </a:fld>
            <a:endParaRPr lang="en-US"/>
          </a:p>
        </p:txBody>
      </p:sp>
    </p:spTree>
    <p:extLst>
      <p:ext uri="{BB962C8B-B14F-4D97-AF65-F5344CB8AC3E}">
        <p14:creationId xmlns:p14="http://schemas.microsoft.com/office/powerpoint/2010/main" val="3794589816"/>
      </p:ext>
    </p:extLst>
  </p:cSld>
  <p:clrMapOvr>
    <a:masterClrMapping/>
  </p:clrMapOvr>
  <p:transition/>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4" r:id="rId1"/>
  </p:sldLayoutIdLst>
  <p:transition/>
  <p:txStyles>
    <p:titleStyle>
      <a:lvl1pPr algn="ctr" rtl="0" fontAlgn="base">
        <a:spcBef>
          <a:spcPct val="0"/>
        </a:spcBef>
        <a:spcAft>
          <a:spcPct val="0"/>
        </a:spcAft>
        <a:defRPr sz="11800">
          <a:solidFill>
            <a:schemeClr val="tx1"/>
          </a:solidFill>
          <a:latin typeface="+mj-lt"/>
          <a:ea typeface="+mj-ea"/>
          <a:cs typeface="+mj-cs"/>
          <a:sym typeface="Helvetica Neue UltraLight"/>
        </a:defRPr>
      </a:lvl1pPr>
      <a:lvl2pPr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2pPr>
      <a:lvl3pPr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3pPr>
      <a:lvl4pPr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4pPr>
      <a:lvl5pPr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5pPr>
      <a:lvl6pPr marL="457200"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6pPr>
      <a:lvl7pPr marL="914400"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7pPr>
      <a:lvl8pPr marL="1371600"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8pPr>
      <a:lvl9pPr marL="1828800"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9pPr>
    </p:titleStyle>
    <p:bodyStyle>
      <a:lvl1pPr algn="ctr" rtl="0" fontAlgn="base">
        <a:spcBef>
          <a:spcPct val="0"/>
        </a:spcBef>
        <a:spcAft>
          <a:spcPct val="0"/>
        </a:spcAft>
        <a:defRPr sz="5000">
          <a:solidFill>
            <a:schemeClr val="tx1"/>
          </a:solidFill>
          <a:latin typeface="+mn-lt"/>
          <a:ea typeface="+mn-ea"/>
          <a:cs typeface="+mn-cs"/>
          <a:sym typeface="Helvetica Neue UltraLight"/>
        </a:defRPr>
      </a:lvl1pPr>
      <a:lvl2pPr algn="ctr" rtl="0" fontAlgn="base">
        <a:spcBef>
          <a:spcPct val="0"/>
        </a:spcBef>
        <a:spcAft>
          <a:spcPct val="0"/>
        </a:spcAft>
        <a:defRPr sz="5000">
          <a:solidFill>
            <a:schemeClr val="tx1"/>
          </a:solidFill>
          <a:latin typeface="+mn-lt"/>
          <a:ea typeface="+mn-ea"/>
          <a:cs typeface="+mn-cs"/>
          <a:sym typeface="Helvetica Neue UltraLight"/>
        </a:defRPr>
      </a:lvl2pPr>
      <a:lvl3pPr algn="ctr" rtl="0" fontAlgn="base">
        <a:spcBef>
          <a:spcPct val="0"/>
        </a:spcBef>
        <a:spcAft>
          <a:spcPct val="0"/>
        </a:spcAft>
        <a:defRPr sz="5000">
          <a:solidFill>
            <a:schemeClr val="tx1"/>
          </a:solidFill>
          <a:latin typeface="+mn-lt"/>
          <a:ea typeface="+mn-ea"/>
          <a:cs typeface="+mn-cs"/>
          <a:sym typeface="Helvetica Neue UltraLight"/>
        </a:defRPr>
      </a:lvl3pPr>
      <a:lvl4pPr algn="ctr" rtl="0" fontAlgn="base">
        <a:spcBef>
          <a:spcPct val="0"/>
        </a:spcBef>
        <a:spcAft>
          <a:spcPct val="0"/>
        </a:spcAft>
        <a:defRPr sz="5000">
          <a:solidFill>
            <a:schemeClr val="tx1"/>
          </a:solidFill>
          <a:latin typeface="+mn-lt"/>
          <a:ea typeface="+mn-ea"/>
          <a:cs typeface="+mn-cs"/>
          <a:sym typeface="Helvetica Neue UltraLight"/>
        </a:defRPr>
      </a:lvl4pPr>
      <a:lvl5pPr algn="ctr" rtl="0" fontAlgn="base">
        <a:spcBef>
          <a:spcPct val="0"/>
        </a:spcBef>
        <a:spcAft>
          <a:spcPct val="0"/>
        </a:spcAft>
        <a:defRPr sz="5000">
          <a:solidFill>
            <a:schemeClr val="tx1"/>
          </a:solidFill>
          <a:latin typeface="+mn-lt"/>
          <a:ea typeface="+mn-ea"/>
          <a:cs typeface="+mn-cs"/>
          <a:sym typeface="Helvetica Neue UltraLight"/>
        </a:defRPr>
      </a:lvl5pPr>
      <a:lvl6pPr marL="457200" algn="ctr" rtl="0" fontAlgn="base">
        <a:spcBef>
          <a:spcPct val="0"/>
        </a:spcBef>
        <a:spcAft>
          <a:spcPct val="0"/>
        </a:spcAft>
        <a:defRPr sz="5000">
          <a:solidFill>
            <a:schemeClr val="tx1"/>
          </a:solidFill>
          <a:latin typeface="+mn-lt"/>
          <a:ea typeface="+mn-ea"/>
          <a:cs typeface="+mn-cs"/>
          <a:sym typeface="Helvetica Neue UltraLight"/>
        </a:defRPr>
      </a:lvl6pPr>
      <a:lvl7pPr marL="914400" algn="ctr" rtl="0" fontAlgn="base">
        <a:spcBef>
          <a:spcPct val="0"/>
        </a:spcBef>
        <a:spcAft>
          <a:spcPct val="0"/>
        </a:spcAft>
        <a:defRPr sz="5000">
          <a:solidFill>
            <a:schemeClr val="tx1"/>
          </a:solidFill>
          <a:latin typeface="+mn-lt"/>
          <a:ea typeface="+mn-ea"/>
          <a:cs typeface="+mn-cs"/>
          <a:sym typeface="Helvetica Neue UltraLight"/>
        </a:defRPr>
      </a:lvl7pPr>
      <a:lvl8pPr marL="1371600" algn="ctr" rtl="0" fontAlgn="base">
        <a:spcBef>
          <a:spcPct val="0"/>
        </a:spcBef>
        <a:spcAft>
          <a:spcPct val="0"/>
        </a:spcAft>
        <a:defRPr sz="5000">
          <a:solidFill>
            <a:schemeClr val="tx1"/>
          </a:solidFill>
          <a:latin typeface="+mn-lt"/>
          <a:ea typeface="+mn-ea"/>
          <a:cs typeface="+mn-cs"/>
          <a:sym typeface="Helvetica Neue UltraLight"/>
        </a:defRPr>
      </a:lvl8pPr>
      <a:lvl9pPr marL="1828800" algn="ctr" rtl="0" fontAlgn="base">
        <a:spcBef>
          <a:spcPct val="0"/>
        </a:spcBef>
        <a:spcAft>
          <a:spcPct val="0"/>
        </a:spcAft>
        <a:defRPr sz="5000">
          <a:solidFill>
            <a:schemeClr val="tx1"/>
          </a:solidFill>
          <a:latin typeface="+mn-lt"/>
          <a:ea typeface="+mn-ea"/>
          <a:cs typeface="+mn-cs"/>
          <a:sym typeface="Helvetica Neue UltraLigh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Text Box 1"/>
          <p:cNvSpPr txBox="1">
            <a:spLocks noGrp="1" noChangeArrowheads="1"/>
          </p:cNvSpPr>
          <p:nvPr>
            <p:ph type="sldNum" sz="quarter" idx="4"/>
          </p:nvPr>
        </p:nvSpPr>
        <p:spPr bwMode="auto">
          <a:xfrm>
            <a:off x="23452138" y="419100"/>
            <a:ext cx="539750" cy="736600"/>
          </a:xfrm>
          <a:prstGeom prst="rect">
            <a:avLst/>
          </a:prstGeom>
          <a:noFill/>
          <a:ln>
            <a:noFill/>
          </a:ln>
          <a:effectLst/>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a:solidFill>
                  <a:schemeClr val="tx1"/>
                </a:solidFill>
                <a:miter lim="800000"/>
                <a:headEnd/>
                <a:tailEnd/>
              </a14:hiddenLine>
            </a:ext>
            <a:ext uri="{AF507438-7753-43e0-B8FC-AC1667EBCBE1}">
              <a14:hiddenEffects xmlns:a14="http://schemas.microsoft.com/office/drawing/2010/main" xmlns="" xmlns:p159="http://schemas.microsoft.com/office/powerpoint/2015/09/main" xmlns:p15="http://schemas.microsoft.com/office/powerpoint/2012/main" xmlns:p14="http://schemas.microsoft.com/office/powerpoint/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4800">
                <a:solidFill>
                  <a:srgbClr val="1A1A1A"/>
                </a:solidFill>
                <a:latin typeface="Lobster 1.3" charset="0"/>
                <a:ea typeface="Arial"/>
                <a:cs typeface="Lobster 1.3" charset="0"/>
                <a:sym typeface="Lobster 1.3"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A6A1B337-69DB-FE41-B738-D30ECA5A5F0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5" r:id="rId1"/>
  </p:sldLayoutIdLst>
  <p:transition/>
  <p:hf hdr="0" ftr="0" dt="0"/>
  <p:txStyles>
    <p:titleStyle>
      <a:lvl1pPr algn="ctr" rtl="0" fontAlgn="base">
        <a:spcBef>
          <a:spcPct val="0"/>
        </a:spcBef>
        <a:spcAft>
          <a:spcPct val="0"/>
        </a:spcAft>
        <a:defRPr sz="11800">
          <a:solidFill>
            <a:schemeClr val="tx1"/>
          </a:solidFill>
          <a:latin typeface="+mj-lt"/>
          <a:ea typeface="+mj-ea"/>
          <a:cs typeface="+mj-cs"/>
          <a:sym typeface="Helvetica Neue UltraLight"/>
        </a:defRPr>
      </a:lvl1pPr>
      <a:lvl2pPr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2pPr>
      <a:lvl3pPr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3pPr>
      <a:lvl4pPr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4pPr>
      <a:lvl5pPr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5pPr>
      <a:lvl6pPr marL="457200"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6pPr>
      <a:lvl7pPr marL="914400"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7pPr>
      <a:lvl8pPr marL="1371600"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8pPr>
      <a:lvl9pPr marL="1828800"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9pPr>
    </p:titleStyle>
    <p:bodyStyle>
      <a:lvl1pPr algn="ctr" rtl="0" fontAlgn="base">
        <a:spcBef>
          <a:spcPct val="0"/>
        </a:spcBef>
        <a:spcAft>
          <a:spcPct val="0"/>
        </a:spcAft>
        <a:defRPr sz="5000">
          <a:solidFill>
            <a:schemeClr val="tx1"/>
          </a:solidFill>
          <a:latin typeface="+mn-lt"/>
          <a:ea typeface="+mn-ea"/>
          <a:cs typeface="+mn-cs"/>
          <a:sym typeface="Helvetica Neue UltraLight"/>
        </a:defRPr>
      </a:lvl1pPr>
      <a:lvl2pPr algn="ctr" rtl="0" fontAlgn="base">
        <a:spcBef>
          <a:spcPct val="0"/>
        </a:spcBef>
        <a:spcAft>
          <a:spcPct val="0"/>
        </a:spcAft>
        <a:defRPr sz="5000">
          <a:solidFill>
            <a:schemeClr val="tx1"/>
          </a:solidFill>
          <a:latin typeface="+mn-lt"/>
          <a:ea typeface="+mn-ea"/>
          <a:cs typeface="+mn-cs"/>
          <a:sym typeface="Helvetica Neue UltraLight"/>
        </a:defRPr>
      </a:lvl2pPr>
      <a:lvl3pPr algn="ctr" rtl="0" fontAlgn="base">
        <a:spcBef>
          <a:spcPct val="0"/>
        </a:spcBef>
        <a:spcAft>
          <a:spcPct val="0"/>
        </a:spcAft>
        <a:defRPr sz="5000">
          <a:solidFill>
            <a:schemeClr val="tx1"/>
          </a:solidFill>
          <a:latin typeface="+mn-lt"/>
          <a:ea typeface="+mn-ea"/>
          <a:cs typeface="+mn-cs"/>
          <a:sym typeface="Helvetica Neue UltraLight"/>
        </a:defRPr>
      </a:lvl3pPr>
      <a:lvl4pPr algn="ctr" rtl="0" fontAlgn="base">
        <a:spcBef>
          <a:spcPct val="0"/>
        </a:spcBef>
        <a:spcAft>
          <a:spcPct val="0"/>
        </a:spcAft>
        <a:defRPr sz="5000">
          <a:solidFill>
            <a:schemeClr val="tx1"/>
          </a:solidFill>
          <a:latin typeface="+mn-lt"/>
          <a:ea typeface="+mn-ea"/>
          <a:cs typeface="+mn-cs"/>
          <a:sym typeface="Helvetica Neue UltraLight"/>
        </a:defRPr>
      </a:lvl4pPr>
      <a:lvl5pPr algn="ctr" rtl="0" fontAlgn="base">
        <a:spcBef>
          <a:spcPct val="0"/>
        </a:spcBef>
        <a:spcAft>
          <a:spcPct val="0"/>
        </a:spcAft>
        <a:defRPr sz="5000">
          <a:solidFill>
            <a:schemeClr val="tx1"/>
          </a:solidFill>
          <a:latin typeface="+mn-lt"/>
          <a:ea typeface="+mn-ea"/>
          <a:cs typeface="+mn-cs"/>
          <a:sym typeface="Helvetica Neue UltraLight"/>
        </a:defRPr>
      </a:lvl5pPr>
      <a:lvl6pPr marL="457200" algn="ctr" rtl="0" fontAlgn="base">
        <a:spcBef>
          <a:spcPct val="0"/>
        </a:spcBef>
        <a:spcAft>
          <a:spcPct val="0"/>
        </a:spcAft>
        <a:defRPr sz="5000">
          <a:solidFill>
            <a:schemeClr val="tx1"/>
          </a:solidFill>
          <a:latin typeface="+mn-lt"/>
          <a:ea typeface="+mn-ea"/>
          <a:cs typeface="+mn-cs"/>
          <a:sym typeface="Helvetica Neue UltraLight"/>
        </a:defRPr>
      </a:lvl6pPr>
      <a:lvl7pPr marL="914400" algn="ctr" rtl="0" fontAlgn="base">
        <a:spcBef>
          <a:spcPct val="0"/>
        </a:spcBef>
        <a:spcAft>
          <a:spcPct val="0"/>
        </a:spcAft>
        <a:defRPr sz="5000">
          <a:solidFill>
            <a:schemeClr val="tx1"/>
          </a:solidFill>
          <a:latin typeface="+mn-lt"/>
          <a:ea typeface="+mn-ea"/>
          <a:cs typeface="+mn-cs"/>
          <a:sym typeface="Helvetica Neue UltraLight"/>
        </a:defRPr>
      </a:lvl7pPr>
      <a:lvl8pPr marL="1371600" algn="ctr" rtl="0" fontAlgn="base">
        <a:spcBef>
          <a:spcPct val="0"/>
        </a:spcBef>
        <a:spcAft>
          <a:spcPct val="0"/>
        </a:spcAft>
        <a:defRPr sz="5000">
          <a:solidFill>
            <a:schemeClr val="tx1"/>
          </a:solidFill>
          <a:latin typeface="+mn-lt"/>
          <a:ea typeface="+mn-ea"/>
          <a:cs typeface="+mn-cs"/>
          <a:sym typeface="Helvetica Neue UltraLight"/>
        </a:defRPr>
      </a:lvl8pPr>
      <a:lvl9pPr marL="1828800" algn="ctr" rtl="0" fontAlgn="base">
        <a:spcBef>
          <a:spcPct val="0"/>
        </a:spcBef>
        <a:spcAft>
          <a:spcPct val="0"/>
        </a:spcAft>
        <a:defRPr sz="5000">
          <a:solidFill>
            <a:schemeClr val="tx1"/>
          </a:solidFill>
          <a:latin typeface="+mn-lt"/>
          <a:ea typeface="+mn-ea"/>
          <a:cs typeface="+mn-cs"/>
          <a:sym typeface="Helvetica Neue UltraLigh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91919"/>
        </a:solidFill>
        <a:effectLst/>
      </p:bgPr>
    </p:bg>
    <p:spTree>
      <p:nvGrpSpPr>
        <p:cNvPr id="1" name=""/>
        <p:cNvGrpSpPr/>
        <p:nvPr/>
      </p:nvGrpSpPr>
      <p:grpSpPr>
        <a:xfrm>
          <a:off x="0" y="0"/>
          <a:ext cx="0" cy="0"/>
          <a:chOff x="0" y="0"/>
          <a:chExt cx="0" cy="0"/>
        </a:xfrm>
      </p:grpSpPr>
      <p:sp>
        <p:nvSpPr>
          <p:cNvPr id="3073" name="Text Box 1"/>
          <p:cNvSpPr txBox="1">
            <a:spLocks noGrp="1" noChangeArrowheads="1"/>
          </p:cNvSpPr>
          <p:nvPr>
            <p:ph type="sldNum" sz="quarter" idx="4"/>
          </p:nvPr>
        </p:nvSpPr>
        <p:spPr bwMode="auto">
          <a:xfrm>
            <a:off x="23426738" y="393700"/>
            <a:ext cx="539750" cy="736600"/>
          </a:xfrm>
          <a:prstGeom prst="rect">
            <a:avLst/>
          </a:prstGeom>
          <a:noFill/>
          <a:ln>
            <a:noFill/>
          </a:ln>
          <a:effectLst/>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a:solidFill>
                  <a:schemeClr val="tx1"/>
                </a:solidFill>
                <a:miter lim="800000"/>
                <a:headEnd/>
                <a:tailEnd/>
              </a14:hiddenLine>
            </a:ext>
            <a:ext uri="{AF507438-7753-43e0-B8FC-AC1667EBCBE1}">
              <a14:hiddenEffects xmlns:a14="http://schemas.microsoft.com/office/drawing/2010/main" xmlns="" xmlns:p159="http://schemas.microsoft.com/office/powerpoint/2015/09/main" xmlns:p15="http://schemas.microsoft.com/office/powerpoint/2012/main" xmlns:p14="http://schemas.microsoft.com/office/powerpoint/2010/main">
                <a:effectLst>
                  <a:outerShdw blurRad="63500" dist="38099" dir="2700000" algn="ctr" rotWithShape="0">
                    <a:srgbClr val="000000">
                      <a:alpha val="74998"/>
                    </a:srgbClr>
                  </a:outerShdw>
                </a:effectLst>
              </a14:hiddenEffects>
            </a:ext>
          </a:extLst>
        </p:spPr>
        <p:txBody>
          <a:bodyPr vert="horz" wrap="none" lIns="91440" tIns="45720" rIns="91440" bIns="45720" numCol="1" anchor="t" anchorCtr="0" compatLnSpc="1">
            <a:prstTxWarp prst="textNoShape">
              <a:avLst/>
            </a:prstTxWarp>
          </a:bodyPr>
          <a:lstStyle>
            <a:lvl1pPr algn="ctr">
              <a:defRPr sz="4800">
                <a:solidFill>
                  <a:srgbClr val="FFFFFF"/>
                </a:solidFill>
                <a:latin typeface="Lobster 1.3" charset="0"/>
                <a:ea typeface="Arial"/>
                <a:cs typeface="Lobster 1.3" charset="0"/>
                <a:sym typeface="Lobster 1.3" charset="0"/>
              </a:defRPr>
            </a:lvl1pPr>
            <a:lvl2pPr algn="l">
              <a:defRPr sz="1200">
                <a:solidFill>
                  <a:schemeClr val="tx1"/>
                </a:solidFill>
                <a:latin typeface="+mn-lt"/>
                <a:ea typeface="ＭＳ Ｐゴシック" charset="0"/>
              </a:defRPr>
            </a:lvl2pPr>
            <a:lvl3pPr algn="l">
              <a:defRPr sz="1200">
                <a:solidFill>
                  <a:schemeClr val="tx1"/>
                </a:solidFill>
                <a:latin typeface="+mn-lt"/>
                <a:ea typeface="ＭＳ Ｐゴシック" charset="0"/>
              </a:defRPr>
            </a:lvl3pPr>
            <a:lvl4pPr algn="l">
              <a:defRPr sz="1200">
                <a:solidFill>
                  <a:schemeClr val="tx1"/>
                </a:solidFill>
                <a:latin typeface="+mn-lt"/>
                <a:ea typeface="ＭＳ Ｐゴシック" charset="0"/>
              </a:defRPr>
            </a:lvl4pPr>
            <a:lvl5pPr algn="l">
              <a:defRPr sz="1200">
                <a:solidFill>
                  <a:schemeClr val="tx1"/>
                </a:solidFill>
                <a:latin typeface="+mn-lt"/>
                <a:ea typeface="ＭＳ Ｐゴシック" charset="0"/>
              </a:defRPr>
            </a:lvl5pPr>
            <a:lvl6pPr fontAlgn="base">
              <a:spcBef>
                <a:spcPct val="0"/>
              </a:spcBef>
              <a:spcAft>
                <a:spcPct val="0"/>
              </a:spcAft>
              <a:defRPr sz="1200">
                <a:solidFill>
                  <a:schemeClr val="tx1"/>
                </a:solidFill>
                <a:latin typeface="+mn-lt"/>
                <a:ea typeface="ＭＳ Ｐゴシック" charset="0"/>
              </a:defRPr>
            </a:lvl6pPr>
            <a:lvl7pPr fontAlgn="base">
              <a:spcBef>
                <a:spcPct val="0"/>
              </a:spcBef>
              <a:spcAft>
                <a:spcPct val="0"/>
              </a:spcAft>
              <a:defRPr sz="1200">
                <a:solidFill>
                  <a:schemeClr val="tx1"/>
                </a:solidFill>
                <a:latin typeface="+mn-lt"/>
                <a:ea typeface="ＭＳ Ｐゴシック" charset="0"/>
              </a:defRPr>
            </a:lvl7pPr>
            <a:lvl8pPr fontAlgn="base">
              <a:spcBef>
                <a:spcPct val="0"/>
              </a:spcBef>
              <a:spcAft>
                <a:spcPct val="0"/>
              </a:spcAft>
              <a:defRPr sz="1200">
                <a:solidFill>
                  <a:schemeClr val="tx1"/>
                </a:solidFill>
                <a:latin typeface="+mn-lt"/>
                <a:ea typeface="ＭＳ Ｐゴシック" charset="0"/>
              </a:defRPr>
            </a:lvl8pPr>
            <a:lvl9pPr fontAlgn="base">
              <a:spcBef>
                <a:spcPct val="0"/>
              </a:spcBef>
              <a:spcAft>
                <a:spcPct val="0"/>
              </a:spcAft>
              <a:defRPr sz="1200">
                <a:solidFill>
                  <a:schemeClr val="tx1"/>
                </a:solidFill>
                <a:latin typeface="+mn-lt"/>
                <a:ea typeface="ＭＳ Ｐゴシック" charset="0"/>
              </a:defRPr>
            </a:lvl9pPr>
          </a:lstStyle>
          <a:p>
            <a:fld id="{1F7A9F21-8980-6249-9869-05B3DE3E293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6" r:id="rId1"/>
  </p:sldLayoutIdLst>
  <p:transition/>
  <p:hf hdr="0" ftr="0" dt="0"/>
  <p:txStyles>
    <p:titleStyle>
      <a:lvl1pPr algn="ctr" rtl="0" fontAlgn="base">
        <a:spcBef>
          <a:spcPct val="0"/>
        </a:spcBef>
        <a:spcAft>
          <a:spcPct val="0"/>
        </a:spcAft>
        <a:defRPr sz="11800">
          <a:solidFill>
            <a:schemeClr val="tx1"/>
          </a:solidFill>
          <a:latin typeface="+mj-lt"/>
          <a:ea typeface="+mj-ea"/>
          <a:cs typeface="+mj-cs"/>
          <a:sym typeface="Helvetica Neue UltraLight"/>
        </a:defRPr>
      </a:lvl1pPr>
      <a:lvl2pPr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2pPr>
      <a:lvl3pPr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3pPr>
      <a:lvl4pPr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4pPr>
      <a:lvl5pPr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5pPr>
      <a:lvl6pPr marL="457200"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6pPr>
      <a:lvl7pPr marL="914400"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7pPr>
      <a:lvl8pPr marL="1371600"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8pPr>
      <a:lvl9pPr marL="1828800" algn="ctr" rtl="0" fontAlgn="base">
        <a:spcBef>
          <a:spcPct val="0"/>
        </a:spcBef>
        <a:spcAft>
          <a:spcPct val="0"/>
        </a:spcAft>
        <a:defRPr sz="11800">
          <a:solidFill>
            <a:schemeClr val="tx1"/>
          </a:solidFill>
          <a:latin typeface="Helvetica Neue UltraLight"/>
          <a:ea typeface="ヒラギノ角ゴ ProN W3"/>
          <a:cs typeface="ヒラギノ角ゴ ProN W3"/>
          <a:sym typeface="Helvetica Neue UltraLight"/>
        </a:defRPr>
      </a:lvl9pPr>
    </p:titleStyle>
    <p:bodyStyle>
      <a:lvl1pPr algn="ctr" rtl="0" fontAlgn="base">
        <a:spcBef>
          <a:spcPct val="0"/>
        </a:spcBef>
        <a:spcAft>
          <a:spcPct val="0"/>
        </a:spcAft>
        <a:defRPr sz="5000">
          <a:solidFill>
            <a:schemeClr val="tx1"/>
          </a:solidFill>
          <a:latin typeface="+mn-lt"/>
          <a:ea typeface="+mn-ea"/>
          <a:cs typeface="+mn-cs"/>
          <a:sym typeface="Helvetica Neue UltraLight"/>
        </a:defRPr>
      </a:lvl1pPr>
      <a:lvl2pPr algn="ctr" rtl="0" fontAlgn="base">
        <a:spcBef>
          <a:spcPct val="0"/>
        </a:spcBef>
        <a:spcAft>
          <a:spcPct val="0"/>
        </a:spcAft>
        <a:defRPr sz="5000">
          <a:solidFill>
            <a:schemeClr val="tx1"/>
          </a:solidFill>
          <a:latin typeface="+mn-lt"/>
          <a:ea typeface="+mn-ea"/>
          <a:cs typeface="+mn-cs"/>
          <a:sym typeface="Helvetica Neue UltraLight"/>
        </a:defRPr>
      </a:lvl2pPr>
      <a:lvl3pPr algn="ctr" rtl="0" fontAlgn="base">
        <a:spcBef>
          <a:spcPct val="0"/>
        </a:spcBef>
        <a:spcAft>
          <a:spcPct val="0"/>
        </a:spcAft>
        <a:defRPr sz="5000">
          <a:solidFill>
            <a:schemeClr val="tx1"/>
          </a:solidFill>
          <a:latin typeface="+mn-lt"/>
          <a:ea typeface="+mn-ea"/>
          <a:cs typeface="+mn-cs"/>
          <a:sym typeface="Helvetica Neue UltraLight"/>
        </a:defRPr>
      </a:lvl3pPr>
      <a:lvl4pPr algn="ctr" rtl="0" fontAlgn="base">
        <a:spcBef>
          <a:spcPct val="0"/>
        </a:spcBef>
        <a:spcAft>
          <a:spcPct val="0"/>
        </a:spcAft>
        <a:defRPr sz="5000">
          <a:solidFill>
            <a:schemeClr val="tx1"/>
          </a:solidFill>
          <a:latin typeface="+mn-lt"/>
          <a:ea typeface="+mn-ea"/>
          <a:cs typeface="+mn-cs"/>
          <a:sym typeface="Helvetica Neue UltraLight"/>
        </a:defRPr>
      </a:lvl4pPr>
      <a:lvl5pPr algn="ctr" rtl="0" fontAlgn="base">
        <a:spcBef>
          <a:spcPct val="0"/>
        </a:spcBef>
        <a:spcAft>
          <a:spcPct val="0"/>
        </a:spcAft>
        <a:defRPr sz="5000">
          <a:solidFill>
            <a:schemeClr val="tx1"/>
          </a:solidFill>
          <a:latin typeface="+mn-lt"/>
          <a:ea typeface="+mn-ea"/>
          <a:cs typeface="+mn-cs"/>
          <a:sym typeface="Helvetica Neue UltraLight"/>
        </a:defRPr>
      </a:lvl5pPr>
      <a:lvl6pPr marL="457200" algn="ctr" rtl="0" fontAlgn="base">
        <a:spcBef>
          <a:spcPct val="0"/>
        </a:spcBef>
        <a:spcAft>
          <a:spcPct val="0"/>
        </a:spcAft>
        <a:defRPr sz="5000">
          <a:solidFill>
            <a:schemeClr val="tx1"/>
          </a:solidFill>
          <a:latin typeface="+mn-lt"/>
          <a:ea typeface="+mn-ea"/>
          <a:cs typeface="+mn-cs"/>
          <a:sym typeface="Helvetica Neue UltraLight"/>
        </a:defRPr>
      </a:lvl6pPr>
      <a:lvl7pPr marL="914400" algn="ctr" rtl="0" fontAlgn="base">
        <a:spcBef>
          <a:spcPct val="0"/>
        </a:spcBef>
        <a:spcAft>
          <a:spcPct val="0"/>
        </a:spcAft>
        <a:defRPr sz="5000">
          <a:solidFill>
            <a:schemeClr val="tx1"/>
          </a:solidFill>
          <a:latin typeface="+mn-lt"/>
          <a:ea typeface="+mn-ea"/>
          <a:cs typeface="+mn-cs"/>
          <a:sym typeface="Helvetica Neue UltraLight"/>
        </a:defRPr>
      </a:lvl7pPr>
      <a:lvl8pPr marL="1371600" algn="ctr" rtl="0" fontAlgn="base">
        <a:spcBef>
          <a:spcPct val="0"/>
        </a:spcBef>
        <a:spcAft>
          <a:spcPct val="0"/>
        </a:spcAft>
        <a:defRPr sz="5000">
          <a:solidFill>
            <a:schemeClr val="tx1"/>
          </a:solidFill>
          <a:latin typeface="+mn-lt"/>
          <a:ea typeface="+mn-ea"/>
          <a:cs typeface="+mn-cs"/>
          <a:sym typeface="Helvetica Neue UltraLight"/>
        </a:defRPr>
      </a:lvl8pPr>
      <a:lvl9pPr marL="1828800" algn="ctr" rtl="0" fontAlgn="base">
        <a:spcBef>
          <a:spcPct val="0"/>
        </a:spcBef>
        <a:spcAft>
          <a:spcPct val="0"/>
        </a:spcAft>
        <a:defRPr sz="5000">
          <a:solidFill>
            <a:schemeClr val="tx1"/>
          </a:solidFill>
          <a:latin typeface="+mn-lt"/>
          <a:ea typeface="+mn-ea"/>
          <a:cs typeface="+mn-cs"/>
          <a:sym typeface="Helvetica Neue UltraLight"/>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ideo" Target="https://player.vimeo.com/video/867952005?app_id=122963" TargetMode="External"/><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7" Type="http://schemas.microsoft.com/office/2007/relationships/hdphoto" Target="../media/hdphoto4.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9.jpeg"/><Relationship Id="rId5" Type="http://schemas.microsoft.com/office/2007/relationships/hdphoto" Target="../media/hdphoto3.wdp"/><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player.vimeo.com/video/867256851?app_id=122963" TargetMode="Externa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p:cNvSpPr/>
          <p:nvPr/>
        </p:nvSpPr>
        <p:spPr bwMode="auto">
          <a:xfrm>
            <a:off x="-23813" y="0"/>
            <a:ext cx="24418927" cy="13716000"/>
          </a:xfrm>
          <a:prstGeom prst="rect">
            <a:avLst/>
          </a:prstGeom>
          <a:solidFill>
            <a:schemeClr val="accent1"/>
          </a:solidFill>
          <a:ln>
            <a:noFill/>
          </a:ln>
          <a:extLs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254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sp>
        <p:nvSpPr>
          <p:cNvPr id="6146" name="Rectangle 2"/>
          <p:cNvSpPr>
            <a:spLocks noChangeAspect="1"/>
          </p:cNvSpPr>
          <p:nvPr/>
        </p:nvSpPr>
        <p:spPr bwMode="auto">
          <a:xfrm>
            <a:off x="-23813" y="21220"/>
            <a:ext cx="24444327" cy="13716000"/>
          </a:xfrm>
          <a:prstGeom prst="rect">
            <a:avLst/>
          </a:prstGeom>
          <a:blipFill dpi="0" rotWithShape="1">
            <a:blip r:embed="rId3">
              <a:alphaModFix amt="36165"/>
              <a:extLst>
                <a:ext uri="{28A0092B-C50C-407E-A947-70E740481C1C}">
                  <a14:useLocalDpi xmlns:a14="http://schemas.microsoft.com/office/drawing/2010/main"/>
                </a:ext>
              </a:extLst>
            </a:blip>
            <a:stretch>
              <a:fillRect/>
            </a:stretch>
          </a:blipFill>
          <a:ln>
            <a:noFill/>
          </a:ln>
        </p:spPr>
        <p:txBody>
          <a:bodyPr lIns="0" tIns="0" rIns="0" bIns="0"/>
          <a:lstStyle/>
          <a:p>
            <a:endParaRPr lang="en-US">
              <a:latin typeface="Arial"/>
              <a:ea typeface="Arial"/>
              <a:cs typeface="Arial"/>
            </a:endParaRPr>
          </a:p>
        </p:txBody>
      </p:sp>
      <p:sp>
        <p:nvSpPr>
          <p:cNvPr id="6147" name="Rectangle 3"/>
          <p:cNvSpPr/>
          <p:nvPr/>
        </p:nvSpPr>
        <p:spPr bwMode="auto">
          <a:xfrm>
            <a:off x="8493919" y="9023984"/>
            <a:ext cx="7383462" cy="45085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r>
              <a:rPr lang="en-US" sz="3200">
                <a:solidFill>
                  <a:srgbClr val="F9FAFC"/>
                </a:solidFill>
                <a:latin typeface="Arial"/>
                <a:ea typeface="Arial"/>
                <a:cs typeface="Arial"/>
                <a:sym typeface="Helvetica Neue" charset="0"/>
              </a:rPr>
              <a:t>A CAREER WITHOUT BOUNDARIES</a:t>
            </a:r>
          </a:p>
        </p:txBody>
      </p:sp>
      <p:sp>
        <p:nvSpPr>
          <p:cNvPr id="6148" name="Rectangle 4"/>
          <p:cNvSpPr/>
          <p:nvPr/>
        </p:nvSpPr>
        <p:spPr bwMode="auto">
          <a:xfrm>
            <a:off x="6076950" y="2696210"/>
            <a:ext cx="12242800" cy="6159500"/>
          </a:xfrm>
          <a:prstGeom prst="rect">
            <a:avLst/>
          </a:prstGeom>
          <a:noFill/>
          <a:ln w="127000" cap="flat">
            <a:solidFill>
              <a:schemeClr val="accent5"/>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6150" name="Rectangle 6"/>
          <p:cNvSpPr/>
          <p:nvPr/>
        </p:nvSpPr>
        <p:spPr bwMode="auto">
          <a:xfrm>
            <a:off x="5550694" y="4038600"/>
            <a:ext cx="13295312" cy="38100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pPr>
              <a:lnSpc>
                <a:spcPct val="80000"/>
              </a:lnSpc>
            </a:pPr>
            <a:r>
              <a:rPr lang="en-US" sz="11500">
                <a:solidFill>
                  <a:schemeClr val="bg1"/>
                </a:solidFill>
                <a:latin typeface="Helvetica" pitchFamily="2" charset="0"/>
                <a:ea typeface="Arial"/>
                <a:cs typeface="Lobster 1.3" charset="0"/>
                <a:sym typeface="Lobster 1.3" charset="0"/>
              </a:rPr>
              <a:t>PROFESSIONAL SURVEYING</a:t>
            </a:r>
          </a:p>
        </p:txBody>
      </p:sp>
      <p:pic>
        <p:nvPicPr>
          <p:cNvPr id="5" name="Picture 4">
            <a:extLst>
              <a:ext uri="{FF2B5EF4-FFF2-40B4-BE49-F238E27FC236}">
                <a16:creationId xmlns:a16="http://schemas.microsoft.com/office/drawing/2014/main" id="{C6B75F0F-89B7-1C57-DE6C-18137B58F898}"/>
              </a:ext>
            </a:extLst>
          </p:cNvPr>
          <p:cNvPicPr>
            <a:picLocks noChangeAspect="1"/>
          </p:cNvPicPr>
          <p:nvPr/>
        </p:nvPicPr>
        <p:blipFill>
          <a:blip r:embed="rId4"/>
          <a:srcRect l="19925" t="34378" r="21569" b="30450"/>
          <a:stretch>
            <a:fillRect/>
          </a:stretch>
        </p:blipFill>
        <p:spPr>
          <a:xfrm>
            <a:off x="17678400" y="10768700"/>
            <a:ext cx="6299074" cy="2926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p:transition>
    </mc:Choice>
    <mc:Fallback xmlns:p159="http://schemas.microsoft.com/office/powerpoint/2015/09/main" xmlns:p15="http://schemas.microsoft.com/office/powerpoint/2012/main" xmlns:a14="http://schemas.microsoft.com/office/drawing/2010/main"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50000"/>
            <a:alpha val="86930"/>
          </a:schemeClr>
        </a:solidFill>
        <a:effectLst/>
      </p:bgPr>
    </p:bg>
    <p:spTree>
      <p:nvGrpSpPr>
        <p:cNvPr id="1" name=""/>
        <p:cNvGrpSpPr/>
        <p:nvPr/>
      </p:nvGrpSpPr>
      <p:grpSpPr>
        <a:xfrm>
          <a:off x="0" y="0"/>
          <a:ext cx="0" cy="0"/>
          <a:chOff x="0" y="0"/>
          <a:chExt cx="0" cy="0"/>
        </a:xfrm>
      </p:grpSpPr>
      <p:sp>
        <p:nvSpPr>
          <p:cNvPr id="7169" name="Rectangle 1"/>
          <p:cNvSpPr/>
          <p:nvPr/>
        </p:nvSpPr>
        <p:spPr bwMode="auto">
          <a:xfrm>
            <a:off x="508000" y="1552127"/>
            <a:ext cx="14123988" cy="10607040"/>
          </a:xfrm>
          <a:prstGeom prst="rect">
            <a:avLst/>
          </a:prstGeom>
          <a:blipFill dpi="0" rotWithShape="1">
            <a:blip r:embed="rId3">
              <a:alphaModFix amt="10000"/>
              <a:extLst>
                <a:ext uri="{28A0092B-C50C-407E-A947-70E740481C1C}">
                  <a14:useLocalDpi xmlns:a14="http://schemas.microsoft.com/office/drawing/2010/main"/>
                </a:ext>
              </a:extLst>
            </a:blip>
            <a:stretch>
              <a:fillRect/>
            </a:stretch>
          </a:blipFill>
          <a:ln>
            <a:noFill/>
          </a:ln>
        </p:spPr>
        <p:txBody>
          <a:bodyPr lIns="0" tIns="0" rIns="0" bIns="0"/>
          <a:lstStyle/>
          <a:p>
            <a:endParaRPr lang="en-US">
              <a:latin typeface="Arial"/>
              <a:ea typeface="Arial"/>
              <a:cs typeface="Arial"/>
            </a:endParaRPr>
          </a:p>
        </p:txBody>
      </p:sp>
      <p:sp>
        <p:nvSpPr>
          <p:cNvPr id="7170" name="Rectangle 2"/>
          <p:cNvSpPr>
            <a:spLocks noChangeAspect="1"/>
          </p:cNvSpPr>
          <p:nvPr/>
        </p:nvSpPr>
        <p:spPr bwMode="auto">
          <a:xfrm>
            <a:off x="14631988" y="1556833"/>
            <a:ext cx="9359900" cy="10607040"/>
          </a:xfrm>
          <a:prstGeom prst="rect">
            <a:avLst/>
          </a:prstGeom>
          <a:blipFill dpi="0" rotWithShape="1">
            <a:blip r:embed="rId4">
              <a:alphaModFix amt="65984"/>
              <a:extLst>
                <a:ext uri="{28A0092B-C50C-407E-A947-70E740481C1C}">
                  <a14:useLocalDpi xmlns:a14="http://schemas.microsoft.com/office/drawing/2010/main"/>
                </a:ext>
              </a:extLst>
            </a:blip>
            <a:stretch>
              <a:fillRect r="377"/>
            </a:stretch>
          </a:blipFill>
          <a:ln>
            <a:noFill/>
          </a:ln>
        </p:spPr>
        <p:txBody>
          <a:bodyPr lIns="0" tIns="0" rIns="0" bIns="0"/>
          <a:lstStyle/>
          <a:p>
            <a:endParaRPr lang="en-US">
              <a:latin typeface="Arial"/>
              <a:ea typeface="Arial"/>
              <a:cs typeface="Arial"/>
            </a:endParaRPr>
          </a:p>
        </p:txBody>
      </p:sp>
      <p:sp>
        <p:nvSpPr>
          <p:cNvPr id="7172" name="Line 4"/>
          <p:cNvSpPr>
            <a:spLocks noChangeShapeType="1"/>
          </p:cNvSpPr>
          <p:nvPr/>
        </p:nvSpPr>
        <p:spPr bwMode="auto">
          <a:xfrm rot="10800000" flipH="1">
            <a:off x="555625" y="438150"/>
            <a:ext cx="401638" cy="401638"/>
          </a:xfrm>
          <a:prstGeom prst="line">
            <a:avLst/>
          </a:prstGeom>
          <a:noFill/>
          <a:ln w="50800" cap="flat">
            <a:solidFill>
              <a:schemeClr val="bg1"/>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7174" name="Rectangle 6"/>
          <p:cNvSpPr/>
          <p:nvPr/>
        </p:nvSpPr>
        <p:spPr bwMode="auto">
          <a:xfrm>
            <a:off x="962839" y="6975475"/>
            <a:ext cx="9867900" cy="36322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br>
              <a:rPr lang="en-US" sz="800">
                <a:effectLst/>
                <a:latin typeface="Chaparral Pro" panose="02060503040505020203" pitchFamily="18" charset="77"/>
              </a:rPr>
            </a:br>
            <a:endParaRPr lang="en-US" sz="800">
              <a:effectLst/>
              <a:latin typeface="Chaparral Pro" panose="02060503040505020203" pitchFamily="18" charset="77"/>
            </a:endParaRPr>
          </a:p>
          <a:p>
            <a:pPr algn="l"/>
            <a:r>
              <a:rPr lang="en-US" sz="4000">
                <a:solidFill>
                  <a:schemeClr val="bg1"/>
                </a:solidFill>
                <a:effectLst/>
                <a:latin typeface="Helvetica" pitchFamily="2" charset="0"/>
              </a:rPr>
              <a:t>Total stations are instruments that use electronic transits to measure angles and distances to determine the location and elevations of features. </a:t>
            </a:r>
          </a:p>
          <a:p>
            <a:pPr algn="l">
              <a:lnSpc>
                <a:spcPct val="130000"/>
              </a:lnSpc>
            </a:pPr>
            <a:endParaRPr lang="en-US" sz="2400">
              <a:solidFill>
                <a:srgbClr val="1A1A1A"/>
              </a:solidFill>
              <a:latin typeface="Arial"/>
              <a:ea typeface="Arial"/>
              <a:cs typeface="Arial"/>
              <a:sym typeface="Helvetica Neue" charset="0"/>
            </a:endParaRPr>
          </a:p>
        </p:txBody>
      </p:sp>
      <p:sp>
        <p:nvSpPr>
          <p:cNvPr id="7175" name="Rectangle 7"/>
          <p:cNvSpPr/>
          <p:nvPr/>
        </p:nvSpPr>
        <p:spPr bwMode="auto">
          <a:xfrm>
            <a:off x="957263" y="2395855"/>
            <a:ext cx="12395200" cy="65151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pPr algn="l"/>
            <a:r>
              <a:rPr lang="en-US" sz="11500">
                <a:solidFill>
                  <a:schemeClr val="bg1"/>
                </a:solidFill>
                <a:latin typeface="Helvetica" pitchFamily="2" charset="0"/>
                <a:ea typeface="Arial"/>
                <a:cs typeface="Lobster 1.3" charset="0"/>
                <a:sym typeface="Lobster 1.3" charset="0"/>
              </a:rPr>
              <a:t>Total Stations</a:t>
            </a:r>
          </a:p>
        </p:txBody>
      </p:sp>
      <p:sp>
        <p:nvSpPr>
          <p:cNvPr id="3" name="Rectangle 3">
            <a:extLst>
              <a:ext uri="{FF2B5EF4-FFF2-40B4-BE49-F238E27FC236}">
                <a16:creationId xmlns:a16="http://schemas.microsoft.com/office/drawing/2014/main" id="{C2C2A362-33F3-CEE8-D8D3-4E7E7C7A01B7}"/>
              </a:ext>
            </a:extLst>
          </p:cNvPr>
          <p:cNvSpPr/>
          <p:nvPr/>
        </p:nvSpPr>
        <p:spPr bwMode="auto">
          <a:xfrm>
            <a:off x="889000" y="645694"/>
            <a:ext cx="8580234" cy="677108"/>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4400" spc="300">
                <a:solidFill>
                  <a:schemeClr val="accent1">
                    <a:lumMod val="50000"/>
                    <a:lumOff val="50000"/>
                  </a:schemeClr>
                </a:solidFill>
                <a:latin typeface="Helvetica" pitchFamily="2" charset="0"/>
                <a:ea typeface="Arial"/>
                <a:cs typeface="Lobster 1.3" charset="0"/>
                <a:sym typeface="Lobster 1.3" charset="0"/>
              </a:rPr>
              <a:t>TECHNOLOGY IN THE FIELD</a:t>
            </a:r>
          </a:p>
        </p:txBody>
      </p:sp>
    </p:spTree>
    <p:extLst>
      <p:ext uri="{BB962C8B-B14F-4D97-AF65-F5344CB8AC3E}">
        <p14:creationId xmlns:p14="http://schemas.microsoft.com/office/powerpoint/2010/main" val="35049478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p159="http://schemas.microsoft.com/office/powerpoint/2015/09/main" xmlns:p15="http://schemas.microsoft.com/office/powerpoint/2012/main" xmlns:a14="http://schemas.microsoft.com/office/drawing/2010/main"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p:nvPr/>
        </p:nvSpPr>
        <p:spPr bwMode="auto">
          <a:xfrm>
            <a:off x="9867900" y="1885950"/>
            <a:ext cx="14123988" cy="10607040"/>
          </a:xfrm>
          <a:prstGeom prst="rect">
            <a:avLst/>
          </a:prstGeom>
          <a:blipFill dpi="0" rotWithShape="1">
            <a:blip r:embed="rId3">
              <a:alphaModFix amt="41211"/>
              <a:extLst>
                <a:ext uri="{28A0092B-C50C-407E-A947-70E740481C1C}">
                  <a14:useLocalDpi xmlns:a14="http://schemas.microsoft.com/office/drawing/2010/main"/>
                </a:ext>
              </a:extLst>
            </a:blip>
            <a:stretch>
              <a:fillRect/>
            </a:stretch>
          </a:blipFill>
          <a:ln>
            <a:noFill/>
          </a:ln>
        </p:spPr>
        <p:txBody>
          <a:bodyPr lIns="0" tIns="0" rIns="0" bIns="0"/>
          <a:lstStyle/>
          <a:p>
            <a:endParaRPr lang="en-US">
              <a:latin typeface="Arial"/>
              <a:ea typeface="Arial"/>
              <a:cs typeface="Arial"/>
            </a:endParaRPr>
          </a:p>
        </p:txBody>
      </p:sp>
      <p:sp>
        <p:nvSpPr>
          <p:cNvPr id="7170" name="Rectangle 2"/>
          <p:cNvSpPr>
            <a:spLocks noChangeAspect="1"/>
          </p:cNvSpPr>
          <p:nvPr/>
        </p:nvSpPr>
        <p:spPr bwMode="auto">
          <a:xfrm>
            <a:off x="508000" y="1885950"/>
            <a:ext cx="9359900" cy="10607040"/>
          </a:xfrm>
          <a:prstGeom prst="rect">
            <a:avLst/>
          </a:prstGeom>
          <a:blipFill dpi="0" rotWithShape="1">
            <a:blip r:embed="rId4">
              <a:extLst>
                <a:ext uri="{28A0092B-C50C-407E-A947-70E740481C1C}">
                  <a14:useLocalDpi xmlns:a14="http://schemas.microsoft.com/office/drawing/2010/main"/>
                </a:ext>
              </a:extLst>
            </a:blip>
            <a:stretch>
              <a:fillRect/>
            </a:stretch>
          </a:blipFill>
          <a:ln>
            <a:noFill/>
          </a:ln>
        </p:spPr>
        <p:txBody>
          <a:bodyPr lIns="0" tIns="0" rIns="0" bIns="0"/>
          <a:lstStyle/>
          <a:p>
            <a:endParaRPr lang="en-US">
              <a:latin typeface="Arial"/>
              <a:ea typeface="Arial"/>
              <a:cs typeface="Arial"/>
            </a:endParaRPr>
          </a:p>
        </p:txBody>
      </p:sp>
      <p:sp>
        <p:nvSpPr>
          <p:cNvPr id="7171" name="Rectangle 3"/>
          <p:cNvSpPr/>
          <p:nvPr/>
        </p:nvSpPr>
        <p:spPr bwMode="auto">
          <a:xfrm>
            <a:off x="889000" y="645694"/>
            <a:ext cx="8580234" cy="677108"/>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4400" spc="300">
                <a:solidFill>
                  <a:schemeClr val="accent1">
                    <a:lumMod val="50000"/>
                    <a:lumOff val="50000"/>
                  </a:schemeClr>
                </a:solidFill>
                <a:latin typeface="Helvetica" pitchFamily="2" charset="0"/>
                <a:ea typeface="Arial"/>
                <a:cs typeface="Lobster 1.3" charset="0"/>
                <a:sym typeface="Lobster 1.3" charset="0"/>
              </a:rPr>
              <a:t>TECHNOLOGY IN THE FIELD</a:t>
            </a:r>
          </a:p>
        </p:txBody>
      </p:sp>
      <p:sp>
        <p:nvSpPr>
          <p:cNvPr id="7172" name="Line 4"/>
          <p:cNvSpPr>
            <a:spLocks noChangeShapeType="1"/>
          </p:cNvSpPr>
          <p:nvPr/>
        </p:nvSpPr>
        <p:spPr bwMode="auto">
          <a:xfrm rot="10800000" flipH="1">
            <a:off x="555625" y="438150"/>
            <a:ext cx="401638" cy="401638"/>
          </a:xfrm>
          <a:prstGeom prst="line">
            <a:avLst/>
          </a:prstGeom>
          <a:noFill/>
          <a:ln w="50800" cap="flat">
            <a:solidFill>
              <a:srgbClr val="1A1A1A"/>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7174" name="Rectangle 6"/>
          <p:cNvSpPr/>
          <p:nvPr/>
        </p:nvSpPr>
        <p:spPr bwMode="auto">
          <a:xfrm>
            <a:off x="10809288" y="7162800"/>
            <a:ext cx="9867900" cy="36322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br>
              <a:rPr lang="en-US" sz="800">
                <a:effectLst/>
                <a:latin typeface="Chaparral Pro" panose="02060503040505020203" pitchFamily="18" charset="77"/>
              </a:rPr>
            </a:br>
            <a:endParaRPr lang="en-US" sz="800">
              <a:effectLst/>
              <a:latin typeface="Chaparral Pro" panose="02060503040505020203" pitchFamily="18" charset="77"/>
            </a:endParaRPr>
          </a:p>
          <a:p>
            <a:pPr algn="l"/>
            <a:r>
              <a:rPr lang="en-US" sz="4000">
                <a:solidFill>
                  <a:srgbClr val="515358"/>
                </a:solidFill>
                <a:effectLst/>
                <a:latin typeface="Helvetica" pitchFamily="2" charset="0"/>
              </a:rPr>
              <a:t>Global navigation satellite system (GNSS) receivers use signals from satellites to collect position, velocity, and time information to accurately map and model the physical world. GPS is an example of a GNSS. </a:t>
            </a:r>
          </a:p>
          <a:p>
            <a:pPr algn="l">
              <a:lnSpc>
                <a:spcPct val="130000"/>
              </a:lnSpc>
            </a:pPr>
            <a:endParaRPr lang="en-US" sz="2400">
              <a:solidFill>
                <a:srgbClr val="1A1A1A"/>
              </a:solidFill>
              <a:latin typeface="Arial"/>
              <a:ea typeface="Arial"/>
              <a:cs typeface="Arial"/>
              <a:sym typeface="Helvetica Neue" charset="0"/>
            </a:endParaRPr>
          </a:p>
        </p:txBody>
      </p:sp>
      <p:sp>
        <p:nvSpPr>
          <p:cNvPr id="7175" name="Rectangle 7"/>
          <p:cNvSpPr/>
          <p:nvPr/>
        </p:nvSpPr>
        <p:spPr bwMode="auto">
          <a:xfrm>
            <a:off x="10809288" y="2209800"/>
            <a:ext cx="12395200" cy="65151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pPr algn="l"/>
            <a:r>
              <a:rPr lang="en-US" sz="11500">
                <a:solidFill>
                  <a:schemeClr val="tx1"/>
                </a:solidFill>
                <a:latin typeface="Helvetica" pitchFamily="2" charset="0"/>
                <a:ea typeface="Arial"/>
                <a:cs typeface="Lobster 1.3" charset="0"/>
                <a:sym typeface="Lobster 1.3" charset="0"/>
              </a:rPr>
              <a:t>GNSS</a:t>
            </a:r>
          </a:p>
        </p:txBody>
      </p:sp>
    </p:spTree>
    <p:extLst>
      <p:ext uri="{BB962C8B-B14F-4D97-AF65-F5344CB8AC3E}">
        <p14:creationId xmlns:p14="http://schemas.microsoft.com/office/powerpoint/2010/main" val="15677380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p159="http://schemas.microsoft.com/office/powerpoint/2015/09/main" xmlns:p15="http://schemas.microsoft.com/office/powerpoint/2012/main" xmlns:a14="http://schemas.microsoft.com/office/drawing/2010/main"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7169" name="Rectangle 1"/>
          <p:cNvSpPr/>
          <p:nvPr/>
        </p:nvSpPr>
        <p:spPr bwMode="auto">
          <a:xfrm>
            <a:off x="508000" y="1552127"/>
            <a:ext cx="14123988" cy="10607040"/>
          </a:xfrm>
          <a:prstGeom prst="rect">
            <a:avLst/>
          </a:prstGeom>
          <a:blipFill dpi="0" rotWithShape="1">
            <a:blip r:embed="rId3">
              <a:alphaModFix amt="38000"/>
              <a:extLst>
                <a:ext uri="{28A0092B-C50C-407E-A947-70E740481C1C}">
                  <a14:useLocalDpi xmlns:a14="http://schemas.microsoft.com/office/drawing/2010/main"/>
                </a:ext>
              </a:extLst>
            </a:blip>
            <a:stretch>
              <a:fillRect/>
            </a:stretch>
          </a:blipFill>
          <a:ln>
            <a:noFill/>
          </a:ln>
        </p:spPr>
        <p:txBody>
          <a:bodyPr lIns="0" tIns="0" rIns="0" bIns="0"/>
          <a:lstStyle/>
          <a:p>
            <a:endParaRPr lang="en-US">
              <a:latin typeface="Arial"/>
              <a:ea typeface="Arial"/>
              <a:cs typeface="Arial"/>
            </a:endParaRPr>
          </a:p>
        </p:txBody>
      </p:sp>
      <p:sp>
        <p:nvSpPr>
          <p:cNvPr id="7170" name="Rectangle 2"/>
          <p:cNvSpPr>
            <a:spLocks noChangeAspect="1"/>
          </p:cNvSpPr>
          <p:nvPr/>
        </p:nvSpPr>
        <p:spPr bwMode="auto">
          <a:xfrm>
            <a:off x="14631988" y="1556833"/>
            <a:ext cx="9359900" cy="10607040"/>
          </a:xfrm>
          <a:prstGeom prst="rect">
            <a:avLst/>
          </a:prstGeom>
          <a:blipFill dpi="0" rotWithShape="1">
            <a:blip r:embed="rId4">
              <a:alphaModFix amt="75096"/>
              <a:extLst>
                <a:ext uri="{28A0092B-C50C-407E-A947-70E740481C1C}">
                  <a14:useLocalDpi xmlns:a14="http://schemas.microsoft.com/office/drawing/2010/main"/>
                </a:ext>
              </a:extLst>
            </a:blip>
            <a:stretch>
              <a:fillRect/>
            </a:stretch>
          </a:blipFill>
          <a:ln>
            <a:noFill/>
          </a:ln>
        </p:spPr>
        <p:txBody>
          <a:bodyPr lIns="0" tIns="0" rIns="0" bIns="0"/>
          <a:lstStyle/>
          <a:p>
            <a:endParaRPr lang="en-US">
              <a:latin typeface="Arial"/>
              <a:ea typeface="Arial"/>
              <a:cs typeface="Arial"/>
            </a:endParaRPr>
          </a:p>
        </p:txBody>
      </p:sp>
      <p:sp>
        <p:nvSpPr>
          <p:cNvPr id="7172" name="Line 4"/>
          <p:cNvSpPr>
            <a:spLocks noChangeShapeType="1"/>
          </p:cNvSpPr>
          <p:nvPr/>
        </p:nvSpPr>
        <p:spPr bwMode="auto">
          <a:xfrm rot="10800000" flipH="1">
            <a:off x="555625" y="438150"/>
            <a:ext cx="401638" cy="401638"/>
          </a:xfrm>
          <a:prstGeom prst="line">
            <a:avLst/>
          </a:prstGeom>
          <a:noFill/>
          <a:ln w="50800" cap="flat">
            <a:solidFill>
              <a:schemeClr val="bg1"/>
            </a:solidFill>
            <a:prstDash val="solid"/>
            <a:miter lim="800000"/>
            <a:headEnd type="none" w="med" len="med"/>
            <a:tailEnd type="none" w="med" len="med"/>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7174" name="Rectangle 6"/>
          <p:cNvSpPr/>
          <p:nvPr/>
        </p:nvSpPr>
        <p:spPr bwMode="auto">
          <a:xfrm>
            <a:off x="962839" y="6975475"/>
            <a:ext cx="9867900" cy="3632200"/>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br>
              <a:rPr lang="en-US" sz="800">
                <a:effectLst/>
                <a:latin typeface="Chaparral Pro" panose="02060503040505020203" pitchFamily="18" charset="77"/>
              </a:rPr>
            </a:br>
            <a:endParaRPr lang="en-US" sz="800">
              <a:effectLst/>
              <a:latin typeface="Chaparral Pro" panose="02060503040505020203" pitchFamily="18" charset="77"/>
            </a:endParaRPr>
          </a:p>
          <a:p>
            <a:pPr algn="l"/>
            <a:r>
              <a:rPr lang="en-US" sz="4000">
                <a:solidFill>
                  <a:schemeClr val="bg1"/>
                </a:solidFill>
                <a:effectLst/>
                <a:latin typeface="Helvetica" pitchFamily="2" charset="0"/>
              </a:rPr>
              <a:t>Total stations are instruments that use electronic transits to measure angles and distances to determine the location and elevations of features. </a:t>
            </a:r>
          </a:p>
          <a:p>
            <a:pPr algn="l">
              <a:lnSpc>
                <a:spcPct val="130000"/>
              </a:lnSpc>
            </a:pPr>
            <a:endParaRPr lang="en-US" sz="2400">
              <a:solidFill>
                <a:srgbClr val="1A1A1A"/>
              </a:solidFill>
              <a:latin typeface="Arial"/>
              <a:ea typeface="Arial"/>
              <a:cs typeface="Arial"/>
              <a:sym typeface="Helvetica Neue" charset="0"/>
            </a:endParaRPr>
          </a:p>
        </p:txBody>
      </p:sp>
      <p:sp>
        <p:nvSpPr>
          <p:cNvPr id="7175" name="Rectangle 7"/>
          <p:cNvSpPr/>
          <p:nvPr/>
        </p:nvSpPr>
        <p:spPr bwMode="auto">
          <a:xfrm>
            <a:off x="957263" y="2395855"/>
            <a:ext cx="12395200" cy="6515100"/>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pPr algn="l"/>
            <a:r>
              <a:rPr lang="en-US" sz="11500">
                <a:solidFill>
                  <a:schemeClr val="bg1"/>
                </a:solidFill>
                <a:latin typeface="Helvetica" pitchFamily="2" charset="0"/>
                <a:ea typeface="Arial"/>
                <a:cs typeface="Lobster 1.3" charset="0"/>
                <a:sym typeface="Lobster 1.3" charset="0"/>
              </a:rPr>
              <a:t>Drones</a:t>
            </a:r>
          </a:p>
        </p:txBody>
      </p:sp>
      <p:sp>
        <p:nvSpPr>
          <p:cNvPr id="2" name="Rectangle 3">
            <a:extLst>
              <a:ext uri="{FF2B5EF4-FFF2-40B4-BE49-F238E27FC236}">
                <a16:creationId xmlns:a16="http://schemas.microsoft.com/office/drawing/2014/main" id="{E1066651-B40E-7D9F-6BC1-210B405BC712}"/>
              </a:ext>
            </a:extLst>
          </p:cNvPr>
          <p:cNvSpPr/>
          <p:nvPr/>
        </p:nvSpPr>
        <p:spPr bwMode="auto">
          <a:xfrm>
            <a:off x="889000" y="609600"/>
            <a:ext cx="8580234" cy="677108"/>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4400" spc="300">
                <a:solidFill>
                  <a:schemeClr val="accent1">
                    <a:lumMod val="50000"/>
                    <a:lumOff val="50000"/>
                  </a:schemeClr>
                </a:solidFill>
                <a:latin typeface="Helvetica" pitchFamily="2" charset="0"/>
                <a:ea typeface="Arial"/>
                <a:cs typeface="Lobster 1.3" charset="0"/>
                <a:sym typeface="Lobster 1.3" charset="0"/>
              </a:rPr>
              <a:t>TECHNOLOGY IN THE FIELD</a:t>
            </a:r>
          </a:p>
        </p:txBody>
      </p:sp>
    </p:spTree>
    <p:extLst>
      <p:ext uri="{BB962C8B-B14F-4D97-AF65-F5344CB8AC3E}">
        <p14:creationId xmlns:p14="http://schemas.microsoft.com/office/powerpoint/2010/main" val="37586012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p159="http://schemas.microsoft.com/office/powerpoint/2015/09/main" xmlns:p15="http://schemas.microsoft.com/office/powerpoint/2012/main" xmlns:a14="http://schemas.microsoft.com/office/drawing/2010/main"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fld id="{3CFFAABA-6F76-8043-8189-E6E28A21609D}" type="slidenum">
              <a:rPr lang="en-US"/>
              <a:t>13</a:t>
            </a:fld>
            <a:endParaRPr lang="en-US"/>
          </a:p>
        </p:txBody>
      </p:sp>
      <p:sp>
        <p:nvSpPr>
          <p:cNvPr id="8193" name="Rectangle 1"/>
          <p:cNvSpPr/>
          <p:nvPr/>
        </p:nvSpPr>
        <p:spPr bwMode="auto">
          <a:xfrm>
            <a:off x="0" y="0"/>
            <a:ext cx="24420512" cy="13716000"/>
          </a:xfrm>
          <a:prstGeom prst="rect">
            <a:avLst/>
          </a:prstGeom>
          <a:blipFill dpi="0" rotWithShape="1">
            <a:blip r:embed="rId3">
              <a:extLst>
                <a:ext uri="{28A0092B-C50C-407E-A947-70E740481C1C}">
                  <a14:useLocalDpi xmlns:a14="http://schemas.microsoft.com/office/drawing/2010/main"/>
                </a:ext>
              </a:extLst>
            </a:blip>
            <a:stretch>
              <a:fillRect/>
            </a:stretch>
          </a:blipFill>
          <a:ln>
            <a:noFill/>
          </a:ln>
        </p:spPr>
        <p:txBody>
          <a:bodyPr lIns="0" tIns="0" rIns="0" bIns="0"/>
          <a:lstStyle/>
          <a:p>
            <a:endParaRPr lang="en-US">
              <a:latin typeface="Arial"/>
              <a:ea typeface="Arial"/>
              <a:cs typeface="Arial"/>
            </a:endParaRPr>
          </a:p>
        </p:txBody>
      </p:sp>
      <p:sp>
        <p:nvSpPr>
          <p:cNvPr id="8194" name="Rectangle 2"/>
          <p:cNvSpPr/>
          <p:nvPr/>
        </p:nvSpPr>
        <p:spPr bwMode="auto">
          <a:xfrm>
            <a:off x="685800" y="3219450"/>
            <a:ext cx="10237784" cy="8674100"/>
          </a:xfrm>
          <a:prstGeom prst="rect">
            <a:avLst/>
          </a:prstGeom>
          <a:solidFill>
            <a:schemeClr val="accent1">
              <a:alpha val="64999"/>
            </a:schemeClr>
          </a:solidFill>
          <a:ln w="38100" cap="flat">
            <a:solidFill>
              <a:schemeClr val="accent2">
                <a:alpha val="64999"/>
              </a:schemeClr>
            </a:solidFill>
            <a:prstDash val="solid"/>
            <a:miter lim="800000"/>
            <a:headEnd type="none" w="med" len="med"/>
            <a:tailEnd type="none" w="med" len="med"/>
          </a:ln>
        </p:spPr>
        <p:txBody>
          <a:bodyPr lIns="0" tIns="0" rIns="0" bIns="0"/>
          <a:lstStyle/>
          <a:p>
            <a:endParaRPr lang="en-US">
              <a:latin typeface="Arial"/>
              <a:ea typeface="Arial"/>
              <a:cs typeface="Arial"/>
            </a:endParaRPr>
          </a:p>
        </p:txBody>
      </p:sp>
      <p:sp>
        <p:nvSpPr>
          <p:cNvPr id="8195" name="AutoShape 3"/>
          <p:cNvSpPr/>
          <p:nvPr/>
        </p:nvSpPr>
        <p:spPr bwMode="auto">
          <a:xfrm>
            <a:off x="971103" y="4146550"/>
            <a:ext cx="1371600" cy="889000"/>
          </a:xfrm>
          <a:custGeom>
            <a:avLst/>
            <a:gdLst/>
            <a:ahLst/>
            <a:cxnLst/>
            <a:rect l="0" t="0" r="r" b="b"/>
            <a:pathLst>
              <a:path w="21600" h="21600">
                <a:moveTo>
                  <a:pt x="18700" y="9257"/>
                </a:moveTo>
                <a:cubicBezTo>
                  <a:pt x="20074" y="10534"/>
                  <a:pt x="20760" y="12556"/>
                  <a:pt x="20760" y="14790"/>
                </a:cubicBezTo>
                <a:cubicBezTo>
                  <a:pt x="20760" y="18727"/>
                  <a:pt x="18776" y="21600"/>
                  <a:pt x="16028" y="21600"/>
                </a:cubicBezTo>
                <a:cubicBezTo>
                  <a:pt x="13586" y="21600"/>
                  <a:pt x="11372" y="19046"/>
                  <a:pt x="11372" y="14790"/>
                </a:cubicBezTo>
                <a:cubicBezTo>
                  <a:pt x="11372" y="12662"/>
                  <a:pt x="11907" y="10853"/>
                  <a:pt x="12746" y="9151"/>
                </a:cubicBezTo>
                <a:lnTo>
                  <a:pt x="17097" y="0"/>
                </a:lnTo>
                <a:lnTo>
                  <a:pt x="21600" y="0"/>
                </a:lnTo>
                <a:cubicBezTo>
                  <a:pt x="21600" y="0"/>
                  <a:pt x="18700" y="9257"/>
                  <a:pt x="18700" y="9257"/>
                </a:cubicBezTo>
                <a:close/>
                <a:moveTo>
                  <a:pt x="7327" y="9257"/>
                </a:moveTo>
                <a:cubicBezTo>
                  <a:pt x="8701" y="10534"/>
                  <a:pt x="9388" y="12556"/>
                  <a:pt x="9388" y="14790"/>
                </a:cubicBezTo>
                <a:cubicBezTo>
                  <a:pt x="9388" y="18727"/>
                  <a:pt x="7404" y="21600"/>
                  <a:pt x="4656" y="21600"/>
                </a:cubicBezTo>
                <a:cubicBezTo>
                  <a:pt x="2213" y="21600"/>
                  <a:pt x="0" y="19046"/>
                  <a:pt x="0" y="14790"/>
                </a:cubicBezTo>
                <a:cubicBezTo>
                  <a:pt x="0" y="12662"/>
                  <a:pt x="534" y="10853"/>
                  <a:pt x="1374" y="9151"/>
                </a:cubicBezTo>
                <a:lnTo>
                  <a:pt x="5724" y="0"/>
                </a:lnTo>
                <a:lnTo>
                  <a:pt x="10228" y="0"/>
                </a:lnTo>
                <a:cubicBezTo>
                  <a:pt x="10228" y="0"/>
                  <a:pt x="7327" y="9257"/>
                  <a:pt x="7327" y="9257"/>
                </a:cubicBezTo>
                <a:close/>
                <a:moveTo>
                  <a:pt x="7327" y="9257"/>
                </a:moveTo>
              </a:path>
            </a:pathLst>
          </a:custGeom>
          <a:solidFill>
            <a:schemeClr val="accent2">
              <a:lumMod val="75000"/>
            </a:schemeClr>
          </a:solidFill>
          <a:ln>
            <a:solidFill>
              <a:schemeClr val="accent2">
                <a:lumMod val="50000"/>
              </a:schemeClr>
            </a:solidFill>
          </a:ln>
        </p:spPr>
        <p:txBody>
          <a:bodyPr lIns="0" tIns="0" rIns="0" bIns="0"/>
          <a:lstStyle/>
          <a:p>
            <a:endParaRPr lang="en-US">
              <a:latin typeface="Arial"/>
              <a:ea typeface="Arial"/>
              <a:cs typeface="Arial"/>
            </a:endParaRPr>
          </a:p>
        </p:txBody>
      </p:sp>
      <p:sp>
        <p:nvSpPr>
          <p:cNvPr id="8196" name="AutoShape 4"/>
          <p:cNvSpPr/>
          <p:nvPr/>
        </p:nvSpPr>
        <p:spPr bwMode="auto">
          <a:xfrm>
            <a:off x="9283253" y="9841726"/>
            <a:ext cx="1371600" cy="889000"/>
          </a:xfrm>
          <a:custGeom>
            <a:avLst/>
            <a:gdLst/>
            <a:ahLst/>
            <a:cxnLst/>
            <a:rect l="0" t="0" r="r" b="b"/>
            <a:pathLst>
              <a:path w="21600" h="21600">
                <a:moveTo>
                  <a:pt x="18700" y="9257"/>
                </a:moveTo>
                <a:cubicBezTo>
                  <a:pt x="20074" y="10534"/>
                  <a:pt x="20760" y="12556"/>
                  <a:pt x="20760" y="14790"/>
                </a:cubicBezTo>
                <a:cubicBezTo>
                  <a:pt x="20760" y="18727"/>
                  <a:pt x="18776" y="21600"/>
                  <a:pt x="16028" y="21600"/>
                </a:cubicBezTo>
                <a:cubicBezTo>
                  <a:pt x="13586" y="21600"/>
                  <a:pt x="11372" y="19046"/>
                  <a:pt x="11372" y="14790"/>
                </a:cubicBezTo>
                <a:cubicBezTo>
                  <a:pt x="11372" y="12662"/>
                  <a:pt x="11907" y="10853"/>
                  <a:pt x="12746" y="9151"/>
                </a:cubicBezTo>
                <a:lnTo>
                  <a:pt x="17097" y="0"/>
                </a:lnTo>
                <a:lnTo>
                  <a:pt x="21600" y="0"/>
                </a:lnTo>
                <a:cubicBezTo>
                  <a:pt x="21600" y="0"/>
                  <a:pt x="18700" y="9257"/>
                  <a:pt x="18700" y="9257"/>
                </a:cubicBezTo>
                <a:close/>
                <a:moveTo>
                  <a:pt x="7327" y="9257"/>
                </a:moveTo>
                <a:cubicBezTo>
                  <a:pt x="8701" y="10534"/>
                  <a:pt x="9388" y="12556"/>
                  <a:pt x="9388" y="14790"/>
                </a:cubicBezTo>
                <a:cubicBezTo>
                  <a:pt x="9388" y="18727"/>
                  <a:pt x="7404" y="21600"/>
                  <a:pt x="4656" y="21600"/>
                </a:cubicBezTo>
                <a:cubicBezTo>
                  <a:pt x="2213" y="21600"/>
                  <a:pt x="0" y="19046"/>
                  <a:pt x="0" y="14790"/>
                </a:cubicBezTo>
                <a:cubicBezTo>
                  <a:pt x="0" y="12662"/>
                  <a:pt x="534" y="10853"/>
                  <a:pt x="1374" y="9151"/>
                </a:cubicBezTo>
                <a:lnTo>
                  <a:pt x="5724" y="0"/>
                </a:lnTo>
                <a:lnTo>
                  <a:pt x="10228" y="0"/>
                </a:lnTo>
                <a:cubicBezTo>
                  <a:pt x="10228" y="0"/>
                  <a:pt x="7327" y="9257"/>
                  <a:pt x="7327" y="9257"/>
                </a:cubicBezTo>
                <a:close/>
                <a:moveTo>
                  <a:pt x="7327" y="9257"/>
                </a:moveTo>
              </a:path>
            </a:pathLst>
          </a:custGeom>
          <a:solidFill>
            <a:schemeClr val="accent2">
              <a:lumMod val="75000"/>
            </a:schemeClr>
          </a:solidFill>
          <a:ln>
            <a:noFill/>
          </a:ln>
        </p:spPr>
        <p:txBody>
          <a:bodyPr lIns="0" tIns="0" rIns="0" bIns="0"/>
          <a:lstStyle/>
          <a:p>
            <a:endParaRPr lang="en-US">
              <a:latin typeface="Arial"/>
              <a:ea typeface="Arial"/>
              <a:cs typeface="Arial"/>
            </a:endParaRPr>
          </a:p>
        </p:txBody>
      </p:sp>
      <p:sp>
        <p:nvSpPr>
          <p:cNvPr id="8197" name="Rectangle 5"/>
          <p:cNvSpPr/>
          <p:nvPr/>
        </p:nvSpPr>
        <p:spPr bwMode="auto">
          <a:xfrm>
            <a:off x="76991" y="4819650"/>
            <a:ext cx="11455400" cy="1828800"/>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pPr>
              <a:lnSpc>
                <a:spcPct val="80000"/>
              </a:lnSpc>
            </a:pPr>
            <a:r>
              <a:rPr lang="en-US" sz="7200">
                <a:solidFill>
                  <a:srgbClr val="FFFFFF"/>
                </a:solidFill>
                <a:latin typeface="Helvetica" pitchFamily="2" charset="0"/>
                <a:ea typeface="Arial"/>
                <a:cs typeface="Lobster 1.3" charset="0"/>
                <a:sym typeface="Lobster 1.3" charset="0"/>
              </a:rPr>
              <a:t>Surveying as a Career</a:t>
            </a:r>
          </a:p>
        </p:txBody>
      </p:sp>
      <p:sp>
        <p:nvSpPr>
          <p:cNvPr id="8198" name="Rectangle 6"/>
          <p:cNvSpPr/>
          <p:nvPr/>
        </p:nvSpPr>
        <p:spPr bwMode="auto">
          <a:xfrm>
            <a:off x="1082451" y="6477000"/>
            <a:ext cx="9444481" cy="1587500"/>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pPr algn="l"/>
            <a:br>
              <a:rPr lang="en-US" sz="1400">
                <a:effectLst/>
                <a:latin typeface="Helvetica" pitchFamily="2" charset="0"/>
              </a:rPr>
            </a:br>
            <a:r>
              <a:rPr lang="en-US" sz="4000">
                <a:solidFill>
                  <a:srgbClr val="FFFFFF"/>
                </a:solidFill>
                <a:effectLst/>
                <a:latin typeface="Helvetica" pitchFamily="2" charset="0"/>
              </a:rPr>
              <a:t>“There’s </a:t>
            </a:r>
            <a:r>
              <a:rPr lang="en-US" sz="4000">
                <a:solidFill>
                  <a:schemeClr val="accent5">
                    <a:lumMod val="60000"/>
                    <a:lumOff val="40000"/>
                  </a:schemeClr>
                </a:solidFill>
                <a:effectLst/>
                <a:latin typeface="Helvetica" pitchFamily="2" charset="0"/>
              </a:rPr>
              <a:t>a sense of adventure </a:t>
            </a:r>
            <a:r>
              <a:rPr lang="en-US" sz="4000">
                <a:solidFill>
                  <a:srgbClr val="FFFFFF"/>
                </a:solidFill>
                <a:effectLst/>
                <a:latin typeface="Helvetica" pitchFamily="2" charset="0"/>
              </a:rPr>
              <a:t>and mystery being a land surveyor, and that’s what drew me to the profession. I love the entire process of preparing a survey.” </a:t>
            </a:r>
          </a:p>
          <a:p>
            <a:pPr algn="l"/>
            <a:endParaRPr lang="en-US" sz="4000">
              <a:effectLst/>
              <a:latin typeface="Helvetica" pitchFamily="2" charset="0"/>
            </a:endParaRPr>
          </a:p>
          <a:p>
            <a:pPr algn="l"/>
            <a:r>
              <a:rPr lang="en-US" sz="4000" b="1">
                <a:solidFill>
                  <a:srgbClr val="FFFFFF"/>
                </a:solidFill>
                <a:effectLst/>
                <a:latin typeface="Helvetica" pitchFamily="2" charset="0"/>
              </a:rPr>
              <a:t>Virginia Winberg, P.S. </a:t>
            </a:r>
          </a:p>
          <a:p>
            <a:pPr algn="l"/>
            <a:r>
              <a:rPr lang="en-US" sz="4000" i="1">
                <a:solidFill>
                  <a:srgbClr val="FFFFFF"/>
                </a:solidFill>
                <a:effectLst/>
                <a:latin typeface="Helvetica" pitchFamily="2" charset="0"/>
              </a:rPr>
              <a:t>Surveyor Project Manager </a:t>
            </a:r>
            <a:endParaRPr lang="en-US" sz="4000">
              <a:solidFill>
                <a:srgbClr val="FFFFFF"/>
              </a:solidFill>
              <a:effectLst/>
              <a:latin typeface="Helvetica" pitchFamily="2" charset="0"/>
            </a:endParaRPr>
          </a:p>
          <a:p>
            <a:endParaRPr lang="en-US" sz="3600">
              <a:solidFill>
                <a:srgbClr val="FFFFFF"/>
              </a:solidFill>
              <a:effectLst/>
              <a:latin typeface="Helvetica" pitchFamily="2" charset="0"/>
            </a:endParaRPr>
          </a:p>
          <a:p>
            <a:pPr>
              <a:lnSpc>
                <a:spcPct val="130000"/>
              </a:lnSpc>
            </a:pPr>
            <a:endParaRPr lang="en-US" sz="2400">
              <a:solidFill>
                <a:srgbClr val="FFFFFF"/>
              </a:solidFill>
              <a:latin typeface="Arial"/>
              <a:ea typeface="Arial"/>
              <a:cs typeface="Arial"/>
              <a:sym typeface="Helvetica Neue" charset="0"/>
            </a:endParaRPr>
          </a:p>
        </p:txBody>
      </p:sp>
      <p:sp>
        <p:nvSpPr>
          <p:cNvPr id="8200" name="Line 8"/>
          <p:cNvSpPr>
            <a:spLocks noChangeShapeType="1"/>
          </p:cNvSpPr>
          <p:nvPr/>
        </p:nvSpPr>
        <p:spPr bwMode="auto">
          <a:xfrm flipH="1">
            <a:off x="5638800" y="977900"/>
            <a:ext cx="0" cy="2241550"/>
          </a:xfrm>
          <a:prstGeom prst="line">
            <a:avLst/>
          </a:prstGeom>
          <a:noFill/>
          <a:ln w="38100" cap="flat">
            <a:solidFill>
              <a:srgbClr val="FFFFFF"/>
            </a:solidFill>
            <a:prstDash val="solid"/>
            <a:miter lim="800000"/>
            <a:headEnd type="none" w="med" len="med"/>
            <a:tailEnd type="none" w="med" len="med"/>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8201" name="Oval 9"/>
          <p:cNvSpPr/>
          <p:nvPr/>
        </p:nvSpPr>
        <p:spPr bwMode="auto">
          <a:xfrm>
            <a:off x="5105400" y="11979275"/>
            <a:ext cx="1270000" cy="1270000"/>
          </a:xfrm>
          <a:prstGeom prst="ellipse">
            <a:avLst/>
          </a:prstGeom>
          <a:solidFill>
            <a:srgbClr val="FFFFFF"/>
          </a:solidFill>
          <a:ln>
            <a:noFill/>
          </a:ln>
          <a:extLs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w="254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sp>
        <p:nvSpPr>
          <p:cNvPr id="8202" name="AutoShape 10"/>
          <p:cNvSpPr/>
          <p:nvPr/>
        </p:nvSpPr>
        <p:spPr bwMode="auto">
          <a:xfrm>
            <a:off x="5435601" y="12614275"/>
            <a:ext cx="635000" cy="317500"/>
          </a:xfrm>
          <a:custGeom>
            <a:avLst/>
            <a:gdLst/>
            <a:ahLst/>
            <a:cxnLst/>
            <a:rect l="0" t="0" r="r" b="b"/>
            <a:pathLst>
              <a:path w="21600" h="2160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rgbClr val="000000"/>
          </a:solidFill>
          <a:ln>
            <a:noFill/>
          </a:ln>
          <a:extLs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spTree>
    <p:extLst>
      <p:ext uri="{BB962C8B-B14F-4D97-AF65-F5344CB8AC3E}">
        <p14:creationId xmlns:p14="http://schemas.microsoft.com/office/powerpoint/2010/main" val="317763790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AutoShape 1"/>
          <p:cNvSpPr/>
          <p:nvPr/>
        </p:nvSpPr>
        <p:spPr bwMode="auto">
          <a:xfrm>
            <a:off x="10877550" y="742950"/>
            <a:ext cx="12407900" cy="12407900"/>
          </a:xfrm>
          <a:prstGeom prst="diamond">
            <a:avLst/>
          </a:prstGeom>
          <a:noFill/>
          <a:ln w="38100" cap="flat">
            <a:solidFill>
              <a:srgbClr val="1A1A1A"/>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31746" name="Rectangle 2"/>
          <p:cNvSpPr/>
          <p:nvPr/>
        </p:nvSpPr>
        <p:spPr bwMode="auto">
          <a:xfrm>
            <a:off x="13449300" y="2616200"/>
            <a:ext cx="8432800" cy="8432800"/>
          </a:xfrm>
          <a:prstGeom prst="rect">
            <a:avLst/>
          </a:prstGeom>
          <a:solidFill>
            <a:schemeClr val="accent2"/>
          </a:solidFill>
          <a:ln>
            <a:noFill/>
          </a:ln>
        </p:spPr>
        <p:txBody>
          <a:bodyPr lIns="0" tIns="0" rIns="0" bIns="0"/>
          <a:lstStyle/>
          <a:p>
            <a:endParaRPr lang="en-US">
              <a:latin typeface="Arial"/>
              <a:ea typeface="Arial"/>
              <a:cs typeface="Arial"/>
            </a:endParaRPr>
          </a:p>
        </p:txBody>
      </p:sp>
      <p:sp>
        <p:nvSpPr>
          <p:cNvPr id="31747" name="AutoShape 3"/>
          <p:cNvSpPr/>
          <p:nvPr/>
        </p:nvSpPr>
        <p:spPr bwMode="auto">
          <a:xfrm>
            <a:off x="12014200" y="1295400"/>
            <a:ext cx="11303000" cy="11303000"/>
          </a:xfrm>
          <a:prstGeom prst="diamond">
            <a:avLst/>
          </a:prstGeom>
          <a:blipFill dpi="0" rotWithShape="1">
            <a:blip r:embed="rId3">
              <a:extLst>
                <a:ext uri="{28A0092B-C50C-407E-A947-70E740481C1C}">
                  <a14:useLocalDpi xmlns:a14="http://schemas.microsoft.com/office/drawing/2010/main"/>
                </a:ext>
              </a:extLst>
            </a:blip>
            <a:stretch>
              <a:fillRect/>
            </a:stretch>
          </a:blipFill>
          <a:ln>
            <a:noFill/>
          </a:ln>
        </p:spPr>
        <p:txBody>
          <a:bodyPr lIns="0" tIns="0" rIns="0" bIns="0"/>
          <a:lstStyle/>
          <a:p>
            <a:endParaRPr lang="en-US">
              <a:latin typeface="Arial"/>
              <a:ea typeface="Arial"/>
              <a:cs typeface="Arial"/>
            </a:endParaRPr>
          </a:p>
        </p:txBody>
      </p:sp>
      <p:sp>
        <p:nvSpPr>
          <p:cNvPr id="31748" name="AutoShape 4"/>
          <p:cNvSpPr/>
          <p:nvPr/>
        </p:nvSpPr>
        <p:spPr bwMode="auto">
          <a:xfrm>
            <a:off x="11461750" y="742950"/>
            <a:ext cx="12407900" cy="12407900"/>
          </a:xfrm>
          <a:prstGeom prst="diamond">
            <a:avLst/>
          </a:prstGeom>
          <a:noFill/>
          <a:ln w="38100" cap="flat">
            <a:solidFill>
              <a:schemeClr val="accent2"/>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31750" name="Line 6"/>
          <p:cNvSpPr>
            <a:spLocks noChangeShapeType="1"/>
          </p:cNvSpPr>
          <p:nvPr/>
        </p:nvSpPr>
        <p:spPr bwMode="auto">
          <a:xfrm rot="10800000" flipH="1">
            <a:off x="555625" y="438150"/>
            <a:ext cx="401638" cy="401638"/>
          </a:xfrm>
          <a:prstGeom prst="line">
            <a:avLst/>
          </a:prstGeom>
          <a:noFill/>
          <a:ln w="50800" cap="flat">
            <a:solidFill>
              <a:srgbClr val="1A1A1A"/>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31751" name="Rectangle 7"/>
          <p:cNvSpPr/>
          <p:nvPr/>
        </p:nvSpPr>
        <p:spPr bwMode="auto">
          <a:xfrm>
            <a:off x="674688" y="6724650"/>
            <a:ext cx="9639300" cy="356235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endParaRPr lang="en-US" sz="4000" b="1">
              <a:solidFill>
                <a:schemeClr val="tx1"/>
              </a:solidFill>
              <a:latin typeface="FreightSans Pro Bold" panose="02000606030000020004" pitchFamily="2" charset="0"/>
            </a:endParaRPr>
          </a:p>
          <a:p>
            <a:r>
              <a:rPr lang="en-US" sz="4000" b="1">
                <a:solidFill>
                  <a:schemeClr val="tx1"/>
                </a:solidFill>
                <a:effectLst/>
                <a:latin typeface="FreightSans Pro Bold" panose="02000606030000020004" pitchFamily="2" charset="0"/>
              </a:rPr>
              <a:t>Surveying is a profession. Joining the profession and becoming a P.S. instantly says you are a professional with experience. </a:t>
            </a:r>
            <a:endParaRPr lang="en-US" sz="4000">
              <a:solidFill>
                <a:schemeClr val="tx1"/>
              </a:solidFill>
              <a:effectLst/>
              <a:latin typeface="FreightSans Pro Semibold" panose="02000606030000020004" pitchFamily="2" charset="0"/>
            </a:endParaRPr>
          </a:p>
          <a:p>
            <a:pPr algn="l">
              <a:lnSpc>
                <a:spcPct val="130000"/>
              </a:lnSpc>
            </a:pPr>
            <a:endParaRPr lang="en-US" sz="2400">
              <a:solidFill>
                <a:srgbClr val="1A1A1A"/>
              </a:solidFill>
              <a:latin typeface="Arial"/>
              <a:ea typeface="Arial"/>
              <a:cs typeface="Arial"/>
              <a:sym typeface="Helvetica Neue" charset="0"/>
            </a:endParaRPr>
          </a:p>
        </p:txBody>
      </p:sp>
      <p:sp>
        <p:nvSpPr>
          <p:cNvPr id="31752" name="Rectangle 8"/>
          <p:cNvSpPr/>
          <p:nvPr/>
        </p:nvSpPr>
        <p:spPr bwMode="auto">
          <a:xfrm>
            <a:off x="566738" y="2870200"/>
            <a:ext cx="10896600" cy="33147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pPr algn="l">
              <a:lnSpc>
                <a:spcPct val="80000"/>
              </a:lnSpc>
            </a:pPr>
            <a:r>
              <a:rPr lang="en-US" sz="12000">
                <a:solidFill>
                  <a:srgbClr val="1A1A1A"/>
                </a:solidFill>
                <a:latin typeface="Helvetica" pitchFamily="2" charset="0"/>
                <a:ea typeface="Arial"/>
                <a:cs typeface="Lobster 1.3" charset="0"/>
                <a:sym typeface="Lobster 1.3" charset="0"/>
              </a:rPr>
              <a:t>Professionalism</a:t>
            </a:r>
          </a:p>
        </p:txBody>
      </p:sp>
      <p:sp>
        <p:nvSpPr>
          <p:cNvPr id="2" name="Rectangle 1">
            <a:extLst>
              <a:ext uri="{FF2B5EF4-FFF2-40B4-BE49-F238E27FC236}">
                <a16:creationId xmlns:a16="http://schemas.microsoft.com/office/drawing/2014/main" id="{BA6AA61A-074A-6A35-B32C-C967A7F73081}"/>
              </a:ext>
            </a:extLst>
          </p:cNvPr>
          <p:cNvSpPr/>
          <p:nvPr/>
        </p:nvSpPr>
        <p:spPr bwMode="auto">
          <a:xfrm>
            <a:off x="889000" y="707248"/>
            <a:ext cx="6674328" cy="553998"/>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3600" spc="300">
                <a:solidFill>
                  <a:schemeClr val="bg1">
                    <a:lumMod val="65000"/>
                  </a:schemeClr>
                </a:solidFill>
                <a:latin typeface="Helvetica" pitchFamily="2" charset="0"/>
                <a:ea typeface="Arial"/>
                <a:cs typeface="Lobster 1.3" charset="0"/>
                <a:sym typeface="Lobster 1.3" charset="0"/>
              </a:rPr>
              <a:t>SURVEYING AS A CAREER</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p159="http://schemas.microsoft.com/office/powerpoint/2015/09/main" xmlns:p15="http://schemas.microsoft.com/office/powerpoint/2012/main" xmlns:a14="http://schemas.microsoft.com/office/drawing/2010/main"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p:nvPr/>
        </p:nvSpPr>
        <p:spPr bwMode="auto">
          <a:xfrm>
            <a:off x="889000" y="707248"/>
            <a:ext cx="6674328" cy="553998"/>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3600" spc="300">
                <a:solidFill>
                  <a:schemeClr val="bg1">
                    <a:lumMod val="65000"/>
                  </a:schemeClr>
                </a:solidFill>
                <a:latin typeface="Helvetica" pitchFamily="2" charset="0"/>
                <a:ea typeface="Arial"/>
                <a:cs typeface="Lobster 1.3" charset="0"/>
                <a:sym typeface="Lobster 1.3" charset="0"/>
              </a:rPr>
              <a:t>SURVEYING AS A CAREER</a:t>
            </a:r>
          </a:p>
        </p:txBody>
      </p:sp>
      <p:sp>
        <p:nvSpPr>
          <p:cNvPr id="38914" name="Line 2"/>
          <p:cNvSpPr>
            <a:spLocks noChangeShapeType="1"/>
          </p:cNvSpPr>
          <p:nvPr/>
        </p:nvSpPr>
        <p:spPr bwMode="auto">
          <a:xfrm rot="10800000" flipH="1">
            <a:off x="555625" y="438150"/>
            <a:ext cx="401638" cy="401638"/>
          </a:xfrm>
          <a:prstGeom prst="line">
            <a:avLst/>
          </a:prstGeom>
          <a:noFill/>
          <a:ln w="50800" cap="flat">
            <a:solidFill>
              <a:srgbClr val="1A1A1A"/>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5" name="Rectangle 4">
            <a:extLst>
              <a:ext uri="{FF2B5EF4-FFF2-40B4-BE49-F238E27FC236}">
                <a16:creationId xmlns:a16="http://schemas.microsoft.com/office/drawing/2014/main" id="{E8299B08-4C0A-6268-6D03-B10741B5FC0A}"/>
              </a:ext>
            </a:extLst>
          </p:cNvPr>
          <p:cNvSpPr/>
          <p:nvPr/>
        </p:nvSpPr>
        <p:spPr bwMode="auto">
          <a:xfrm>
            <a:off x="8763000" y="2580464"/>
            <a:ext cx="284163" cy="10428288"/>
          </a:xfrm>
          <a:prstGeom prst="rect">
            <a:avLst/>
          </a:prstGeom>
          <a:solidFill>
            <a:schemeClr val="accent2">
              <a:lumMod val="75000"/>
            </a:schemeClr>
          </a:solidFill>
          <a:ln w="25400" cap="flat" cmpd="sng" algn="ctr">
            <a:noFill/>
            <a:prstDash val="solid"/>
            <a:round/>
            <a:headEnd type="none" w="med" len="med"/>
            <a:tailEnd type="none" w="med" len="med"/>
          </a:ln>
          <a:effectLst>
            <a:outerShdw blurRad="50800" dist="50800" dir="5400000" algn="ctr" rotWithShape="0">
              <a:srgbClr val="000000"/>
            </a:outerShdw>
          </a:effectLst>
          <a:extLs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pPr>
            <a:endParaRPr kumimoji="0" lang="en-US" sz="5800" b="0" i="0" u="none" strike="noStrike" cap="none" normalizeH="0" baseline="0">
              <a:ln>
                <a:noFill/>
              </a:ln>
              <a:solidFill>
                <a:srgbClr val="000000"/>
              </a:solidFill>
              <a:effectLst/>
              <a:latin typeface="Helvetica Neue UltraLight"/>
              <a:ea typeface="ヒラギノ角ゴ ProN W3"/>
              <a:cs typeface="ヒラギノ角ゴ ProN W3"/>
              <a:sym typeface="Helvetica Neue UltraLight"/>
            </a:endParaRPr>
          </a:p>
        </p:txBody>
      </p:sp>
      <p:sp>
        <p:nvSpPr>
          <p:cNvPr id="38918" name="Rectangle 6"/>
          <p:cNvSpPr>
            <a:spLocks noChangeAspect="1"/>
          </p:cNvSpPr>
          <p:nvPr/>
        </p:nvSpPr>
        <p:spPr bwMode="auto">
          <a:xfrm>
            <a:off x="889000" y="2580464"/>
            <a:ext cx="7874000" cy="10428288"/>
          </a:xfrm>
          <a:prstGeom prst="rect">
            <a:avLst/>
          </a:prstGeom>
          <a:blipFill dpi="0" rotWithShape="1">
            <a:blip r:embed="rId3">
              <a:alphaModFix amt="80458"/>
              <a:extLst>
                <a:ext uri="{28A0092B-C50C-407E-A947-70E740481C1C}">
                  <a14:useLocalDpi xmlns:a14="http://schemas.microsoft.com/office/drawing/2010/main"/>
                </a:ext>
              </a:extLst>
            </a:blip>
            <a:stretch>
              <a:fillRect/>
            </a:stretch>
          </a:blipFill>
          <a:ln>
            <a:noFill/>
          </a:ln>
        </p:spPr>
        <p:txBody>
          <a:bodyPr lIns="0" tIns="0" rIns="0" bIns="0"/>
          <a:lstStyle/>
          <a:p>
            <a:endParaRPr lang="en-US">
              <a:latin typeface="Arial"/>
              <a:ea typeface="Arial"/>
              <a:cs typeface="Arial"/>
            </a:endParaRPr>
          </a:p>
        </p:txBody>
      </p:sp>
      <p:grpSp>
        <p:nvGrpSpPr>
          <p:cNvPr id="38934" name="Group 22"/>
          <p:cNvGrpSpPr/>
          <p:nvPr/>
        </p:nvGrpSpPr>
        <p:grpSpPr>
          <a:xfrm>
            <a:off x="14868525" y="5683250"/>
            <a:ext cx="8104188" cy="4308475"/>
            <a:chOff x="0" y="0"/>
            <a:chExt cx="5105" cy="2714"/>
          </a:xfrm>
        </p:grpSpPr>
        <p:sp>
          <p:nvSpPr>
            <p:cNvPr id="38919" name="Line 7"/>
            <p:cNvSpPr>
              <a:spLocks noChangeShapeType="1"/>
            </p:cNvSpPr>
            <p:nvPr/>
          </p:nvSpPr>
          <p:spPr bwMode="auto">
            <a:xfrm flipV="1">
              <a:off x="1973" y="1508"/>
              <a:ext cx="1433" cy="17"/>
            </a:xfrm>
            <a:prstGeom prst="line">
              <a:avLst/>
            </a:prstGeom>
            <a:noFill/>
            <a:ln w="127000" cap="flat">
              <a:solidFill>
                <a:srgbClr val="EEEEEE"/>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38920" name="Line 8"/>
            <p:cNvSpPr>
              <a:spLocks noChangeShapeType="1"/>
            </p:cNvSpPr>
            <p:nvPr/>
          </p:nvSpPr>
          <p:spPr bwMode="auto">
            <a:xfrm flipV="1">
              <a:off x="1973" y="2622"/>
              <a:ext cx="1433" cy="0"/>
            </a:xfrm>
            <a:prstGeom prst="line">
              <a:avLst/>
            </a:prstGeom>
            <a:noFill/>
            <a:ln w="127000" cap="flat">
              <a:solidFill>
                <a:srgbClr val="EEEEEE"/>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38921" name="Line 9"/>
            <p:cNvSpPr>
              <a:spLocks noChangeShapeType="1"/>
            </p:cNvSpPr>
            <p:nvPr/>
          </p:nvSpPr>
          <p:spPr bwMode="auto">
            <a:xfrm>
              <a:off x="1973" y="411"/>
              <a:ext cx="1433" cy="0"/>
            </a:xfrm>
            <a:prstGeom prst="line">
              <a:avLst/>
            </a:prstGeom>
            <a:noFill/>
            <a:ln w="127000" cap="flat">
              <a:solidFill>
                <a:srgbClr val="EEEEEE"/>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38922" name="Line 10"/>
            <p:cNvSpPr>
              <a:spLocks noChangeShapeType="1"/>
            </p:cNvSpPr>
            <p:nvPr/>
          </p:nvSpPr>
          <p:spPr bwMode="auto">
            <a:xfrm flipV="1">
              <a:off x="274" y="411"/>
              <a:ext cx="2419" cy="0"/>
            </a:xfrm>
            <a:prstGeom prst="line">
              <a:avLst/>
            </a:prstGeom>
            <a:noFill/>
            <a:ln w="127000" cap="flat">
              <a:solidFill>
                <a:schemeClr val="accent2"/>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38923" name="Line 11"/>
            <p:cNvSpPr>
              <a:spLocks noChangeShapeType="1"/>
            </p:cNvSpPr>
            <p:nvPr/>
          </p:nvSpPr>
          <p:spPr bwMode="auto">
            <a:xfrm flipV="1">
              <a:off x="274" y="1516"/>
              <a:ext cx="2648" cy="9"/>
            </a:xfrm>
            <a:prstGeom prst="line">
              <a:avLst/>
            </a:prstGeom>
            <a:noFill/>
            <a:ln w="127000" cap="flat">
              <a:solidFill>
                <a:schemeClr val="accent2"/>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38924" name="Line 12"/>
            <p:cNvSpPr>
              <a:spLocks noChangeShapeType="1"/>
            </p:cNvSpPr>
            <p:nvPr/>
          </p:nvSpPr>
          <p:spPr bwMode="auto">
            <a:xfrm>
              <a:off x="274" y="2622"/>
              <a:ext cx="2903" cy="8"/>
            </a:xfrm>
            <a:prstGeom prst="line">
              <a:avLst/>
            </a:prstGeom>
            <a:noFill/>
            <a:ln w="127000" cap="flat">
              <a:solidFill>
                <a:schemeClr val="accent2"/>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38925" name="Rectangle 13"/>
            <p:cNvSpPr/>
            <p:nvPr/>
          </p:nvSpPr>
          <p:spPr bwMode="auto">
            <a:xfrm>
              <a:off x="295" y="0"/>
              <a:ext cx="3111" cy="264"/>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pPr algn="l">
                <a:lnSpc>
                  <a:spcPct val="120000"/>
                </a:lnSpc>
                <a:spcBef>
                  <a:spcPts val="1300"/>
                </a:spcBef>
              </a:pPr>
              <a:r>
                <a:rPr lang="en-US" sz="2200">
                  <a:solidFill>
                    <a:srgbClr val="1A1A1A"/>
                  </a:solidFill>
                  <a:latin typeface="Arial"/>
                  <a:ea typeface="Arial"/>
                  <a:cs typeface="Arial"/>
                  <a:sym typeface="Helvetica Neue" charset="0"/>
                </a:rPr>
                <a:t>Mean Salary for a Surveyor in 2023 </a:t>
              </a:r>
            </a:p>
          </p:txBody>
        </p:sp>
        <p:sp>
          <p:nvSpPr>
            <p:cNvPr id="38926" name="Rectangle 14"/>
            <p:cNvSpPr/>
            <p:nvPr/>
          </p:nvSpPr>
          <p:spPr bwMode="auto">
            <a:xfrm>
              <a:off x="295" y="932"/>
              <a:ext cx="3791" cy="293"/>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pPr algn="l">
                <a:spcBef>
                  <a:spcPts val="100"/>
                </a:spcBef>
              </a:pPr>
              <a:r>
                <a:rPr lang="en-US" sz="2400">
                  <a:solidFill>
                    <a:srgbClr val="1A1A1A"/>
                  </a:solidFill>
                  <a:latin typeface="Arial"/>
                  <a:ea typeface="Arial"/>
                  <a:cs typeface="Arial"/>
                  <a:sym typeface="Helvetica Neue" charset="0"/>
                </a:rPr>
                <a:t>Federal Government</a:t>
              </a:r>
            </a:p>
            <a:p>
              <a:pPr algn="l">
                <a:spcBef>
                  <a:spcPts val="100"/>
                </a:spcBef>
              </a:pPr>
              <a:r>
                <a:rPr lang="en-US" sz="2400">
                  <a:solidFill>
                    <a:srgbClr val="1A1A1A"/>
                  </a:solidFill>
                  <a:latin typeface="Arial"/>
                  <a:ea typeface="Arial"/>
                  <a:cs typeface="Arial"/>
                  <a:sym typeface="Helvetica Neue" charset="0"/>
                </a:rPr>
                <a:t>Surveyor avg. in 2021 </a:t>
              </a:r>
            </a:p>
          </p:txBody>
        </p:sp>
        <p:sp>
          <p:nvSpPr>
            <p:cNvPr id="38927" name="Rectangle 15"/>
            <p:cNvSpPr/>
            <p:nvPr/>
          </p:nvSpPr>
          <p:spPr bwMode="auto">
            <a:xfrm>
              <a:off x="295" y="2046"/>
              <a:ext cx="3111" cy="28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pPr algn="l">
                <a:spcBef>
                  <a:spcPts val="100"/>
                </a:spcBef>
              </a:pPr>
              <a:r>
                <a:rPr lang="en-US" sz="2400">
                  <a:solidFill>
                    <a:srgbClr val="1A1A1A"/>
                  </a:solidFill>
                  <a:latin typeface="Arial"/>
                  <a:ea typeface="Arial"/>
                  <a:cs typeface="Arial"/>
                  <a:sym typeface="Helvetica Neue" charset="0"/>
                </a:rPr>
                <a:t>Mean Salary for a Surveyor</a:t>
              </a:r>
            </a:p>
            <a:p>
              <a:pPr algn="l">
                <a:spcBef>
                  <a:spcPts val="100"/>
                </a:spcBef>
              </a:pPr>
              <a:r>
                <a:rPr lang="en-US" sz="2400">
                  <a:solidFill>
                    <a:srgbClr val="1A1A1A"/>
                  </a:solidFill>
                  <a:latin typeface="Arial"/>
                  <a:ea typeface="Arial"/>
                  <a:cs typeface="Arial"/>
                  <a:sym typeface="Helvetica Neue" charset="0"/>
                </a:rPr>
                <a:t>Manager in 2023</a:t>
              </a:r>
            </a:p>
          </p:txBody>
        </p:sp>
        <p:sp>
          <p:nvSpPr>
            <p:cNvPr id="38928" name="Rectangle 16"/>
            <p:cNvSpPr/>
            <p:nvPr/>
          </p:nvSpPr>
          <p:spPr bwMode="auto">
            <a:xfrm>
              <a:off x="0" y="322"/>
              <a:ext cx="144" cy="176"/>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pPr algn="r"/>
              <a:r>
                <a:rPr lang="en-US" sz="1800">
                  <a:solidFill>
                    <a:srgbClr val="1A1A1A"/>
                  </a:solidFill>
                  <a:latin typeface="Arial"/>
                  <a:ea typeface="Arial"/>
                  <a:cs typeface="Arial"/>
                  <a:sym typeface="Helvetica Neue" charset="0"/>
                </a:rPr>
                <a:t>0</a:t>
              </a:r>
            </a:p>
          </p:txBody>
        </p:sp>
        <p:sp>
          <p:nvSpPr>
            <p:cNvPr id="38929" name="Rectangle 17"/>
            <p:cNvSpPr/>
            <p:nvPr/>
          </p:nvSpPr>
          <p:spPr bwMode="auto">
            <a:xfrm>
              <a:off x="0" y="1442"/>
              <a:ext cx="144" cy="176"/>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pPr algn="r"/>
              <a:r>
                <a:rPr lang="en-US" sz="1800">
                  <a:solidFill>
                    <a:srgbClr val="1A1A1A"/>
                  </a:solidFill>
                  <a:latin typeface="Arial"/>
                  <a:ea typeface="Arial"/>
                  <a:cs typeface="Arial"/>
                  <a:sym typeface="Helvetica Neue" charset="0"/>
                </a:rPr>
                <a:t>0</a:t>
              </a:r>
            </a:p>
          </p:txBody>
        </p:sp>
        <p:sp>
          <p:nvSpPr>
            <p:cNvPr id="38930" name="Rectangle 18"/>
            <p:cNvSpPr/>
            <p:nvPr/>
          </p:nvSpPr>
          <p:spPr bwMode="auto">
            <a:xfrm>
              <a:off x="0" y="2538"/>
              <a:ext cx="144" cy="176"/>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pPr algn="r"/>
              <a:r>
                <a:rPr lang="en-US" sz="1800">
                  <a:solidFill>
                    <a:srgbClr val="1A1A1A"/>
                  </a:solidFill>
                  <a:latin typeface="Arial"/>
                  <a:ea typeface="Arial"/>
                  <a:cs typeface="Arial"/>
                  <a:sym typeface="Helvetica Neue" charset="0"/>
                </a:rPr>
                <a:t>0</a:t>
              </a:r>
            </a:p>
          </p:txBody>
        </p:sp>
        <p:sp>
          <p:nvSpPr>
            <p:cNvPr id="38931" name="Rectangle 19"/>
            <p:cNvSpPr/>
            <p:nvPr/>
          </p:nvSpPr>
          <p:spPr bwMode="auto">
            <a:xfrm>
              <a:off x="3552" y="221"/>
              <a:ext cx="1553" cy="377"/>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pPr algn="l"/>
              <a:r>
                <a:rPr lang="en-US" sz="3600" b="1">
                  <a:solidFill>
                    <a:srgbClr val="1A1A1A"/>
                  </a:solidFill>
                  <a:latin typeface="Arial"/>
                  <a:ea typeface="Arial"/>
                  <a:cs typeface="Arial"/>
                  <a:sym typeface="Helvetica Neue" charset="0"/>
                </a:rPr>
                <a:t>$71,060</a:t>
              </a:r>
              <a:endParaRPr lang="en-US" sz="1800" b="1">
                <a:solidFill>
                  <a:srgbClr val="1A1A1A"/>
                </a:solidFill>
                <a:latin typeface="Arial"/>
                <a:ea typeface="Arial"/>
                <a:cs typeface="Arial"/>
                <a:sym typeface="Helvetica Neue" charset="0"/>
              </a:endParaRPr>
            </a:p>
          </p:txBody>
        </p:sp>
      </p:grpSp>
      <p:sp>
        <p:nvSpPr>
          <p:cNvPr id="38935" name="Rectangle 23"/>
          <p:cNvSpPr/>
          <p:nvPr/>
        </p:nvSpPr>
        <p:spPr bwMode="auto">
          <a:xfrm>
            <a:off x="12903200" y="754760"/>
            <a:ext cx="10896600" cy="33147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pPr algn="l">
              <a:lnSpc>
                <a:spcPct val="70000"/>
              </a:lnSpc>
            </a:pPr>
            <a:r>
              <a:rPr lang="en-US" sz="14400">
                <a:solidFill>
                  <a:srgbClr val="1A1A1A"/>
                </a:solidFill>
                <a:latin typeface="Helvetica" pitchFamily="2" charset="0"/>
                <a:ea typeface="Arial"/>
                <a:cs typeface="Lobster 1.3" charset="0"/>
                <a:sym typeface="Lobster 1.3" charset="0"/>
              </a:rPr>
              <a:t>Salary</a:t>
            </a:r>
          </a:p>
        </p:txBody>
      </p:sp>
      <p:sp>
        <p:nvSpPr>
          <p:cNvPr id="38936" name="Oval 24"/>
          <p:cNvSpPr/>
          <p:nvPr/>
        </p:nvSpPr>
        <p:spPr bwMode="auto">
          <a:xfrm>
            <a:off x="13014325" y="5564459"/>
            <a:ext cx="1422400" cy="1422400"/>
          </a:xfrm>
          <a:prstGeom prst="ellipse">
            <a:avLst/>
          </a:prstGeom>
          <a:solidFill>
            <a:schemeClr val="accent1"/>
          </a:solidFill>
          <a:ln>
            <a:noFill/>
          </a:ln>
          <a:extLs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254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sp>
        <p:nvSpPr>
          <p:cNvPr id="38937" name="Oval 25"/>
          <p:cNvSpPr/>
          <p:nvPr/>
        </p:nvSpPr>
        <p:spPr bwMode="auto">
          <a:xfrm>
            <a:off x="13014325" y="7391400"/>
            <a:ext cx="1422400" cy="1422400"/>
          </a:xfrm>
          <a:prstGeom prst="ellipse">
            <a:avLst/>
          </a:prstGeom>
          <a:solidFill>
            <a:schemeClr val="accent1"/>
          </a:solidFill>
          <a:ln>
            <a:noFill/>
          </a:ln>
          <a:extLs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254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sp>
        <p:nvSpPr>
          <p:cNvPr id="38938" name="Oval 26"/>
          <p:cNvSpPr/>
          <p:nvPr/>
        </p:nvSpPr>
        <p:spPr bwMode="auto">
          <a:xfrm>
            <a:off x="13014325" y="9131300"/>
            <a:ext cx="1422400" cy="1422400"/>
          </a:xfrm>
          <a:prstGeom prst="ellipse">
            <a:avLst/>
          </a:prstGeom>
          <a:solidFill>
            <a:schemeClr val="accent1"/>
          </a:solidFill>
          <a:ln>
            <a:noFill/>
          </a:ln>
          <a:extLs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254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sp>
        <p:nvSpPr>
          <p:cNvPr id="38940" name="AutoShape 28"/>
          <p:cNvSpPr/>
          <p:nvPr/>
        </p:nvSpPr>
        <p:spPr bwMode="auto">
          <a:xfrm>
            <a:off x="13474700" y="7886700"/>
            <a:ext cx="558800" cy="406400"/>
          </a:xfrm>
          <a:custGeom>
            <a:avLst/>
            <a:gdLst/>
            <a:ahLst/>
            <a:cxnLst/>
            <a:rect l="0" t="0" r="r" b="b"/>
            <a:pathLst>
              <a:path w="21600" h="21600">
                <a:moveTo>
                  <a:pt x="9916" y="11782"/>
                </a:moveTo>
                <a:cubicBezTo>
                  <a:pt x="9916" y="11929"/>
                  <a:pt x="9939" y="12054"/>
                  <a:pt x="9982" y="12159"/>
                </a:cubicBezTo>
                <a:cubicBezTo>
                  <a:pt x="10026" y="12263"/>
                  <a:pt x="10082" y="12351"/>
                  <a:pt x="10151" y="12425"/>
                </a:cubicBezTo>
                <a:cubicBezTo>
                  <a:pt x="10219" y="12498"/>
                  <a:pt x="10298" y="12557"/>
                  <a:pt x="10388" y="12604"/>
                </a:cubicBezTo>
                <a:cubicBezTo>
                  <a:pt x="10478" y="12650"/>
                  <a:pt x="10513" y="12688"/>
                  <a:pt x="10605" y="12719"/>
                </a:cubicBezTo>
                <a:lnTo>
                  <a:pt x="10605" y="10882"/>
                </a:lnTo>
                <a:cubicBezTo>
                  <a:pt x="10368" y="10882"/>
                  <a:pt x="10241" y="10952"/>
                  <a:pt x="10111" y="11090"/>
                </a:cubicBezTo>
                <a:cubicBezTo>
                  <a:pt x="9981" y="11227"/>
                  <a:pt x="9916" y="11458"/>
                  <a:pt x="9916" y="11782"/>
                </a:cubicBezTo>
                <a:moveTo>
                  <a:pt x="11501" y="14278"/>
                </a:moveTo>
                <a:cubicBezTo>
                  <a:pt x="11425" y="14199"/>
                  <a:pt x="11338" y="14135"/>
                  <a:pt x="11242" y="14086"/>
                </a:cubicBezTo>
                <a:cubicBezTo>
                  <a:pt x="11145" y="14037"/>
                  <a:pt x="11102" y="13994"/>
                  <a:pt x="11001" y="13958"/>
                </a:cubicBezTo>
                <a:lnTo>
                  <a:pt x="11001" y="16096"/>
                </a:lnTo>
                <a:cubicBezTo>
                  <a:pt x="11238" y="16071"/>
                  <a:pt x="11377" y="15975"/>
                  <a:pt x="11528" y="15806"/>
                </a:cubicBezTo>
                <a:cubicBezTo>
                  <a:pt x="11680" y="15638"/>
                  <a:pt x="11756" y="15371"/>
                  <a:pt x="11756" y="15004"/>
                </a:cubicBezTo>
                <a:cubicBezTo>
                  <a:pt x="11756" y="14833"/>
                  <a:pt x="11733" y="14689"/>
                  <a:pt x="11686" y="14572"/>
                </a:cubicBezTo>
                <a:cubicBezTo>
                  <a:pt x="11640" y="14456"/>
                  <a:pt x="11579" y="14358"/>
                  <a:pt x="11501" y="14278"/>
                </a:cubicBezTo>
                <a:moveTo>
                  <a:pt x="12385" y="15751"/>
                </a:moveTo>
                <a:cubicBezTo>
                  <a:pt x="12304" y="16006"/>
                  <a:pt x="12193" y="16216"/>
                  <a:pt x="12052" y="16385"/>
                </a:cubicBezTo>
                <a:cubicBezTo>
                  <a:pt x="11911" y="16553"/>
                  <a:pt x="11747" y="16681"/>
                  <a:pt x="11558" y="16770"/>
                </a:cubicBezTo>
                <a:cubicBezTo>
                  <a:pt x="11369" y="16859"/>
                  <a:pt x="11221" y="16910"/>
                  <a:pt x="11001" y="16922"/>
                </a:cubicBezTo>
                <a:lnTo>
                  <a:pt x="11001" y="17549"/>
                </a:lnTo>
                <a:lnTo>
                  <a:pt x="10605" y="17549"/>
                </a:lnTo>
                <a:lnTo>
                  <a:pt x="10605" y="16922"/>
                </a:lnTo>
                <a:cubicBezTo>
                  <a:pt x="10368" y="16915"/>
                  <a:pt x="10206" y="16863"/>
                  <a:pt x="10009" y="16766"/>
                </a:cubicBezTo>
                <a:cubicBezTo>
                  <a:pt x="9811" y="16667"/>
                  <a:pt x="9642" y="16528"/>
                  <a:pt x="9501" y="16348"/>
                </a:cubicBezTo>
                <a:cubicBezTo>
                  <a:pt x="9361" y="16168"/>
                  <a:pt x="9252" y="15946"/>
                  <a:pt x="9175" y="15683"/>
                </a:cubicBezTo>
                <a:cubicBezTo>
                  <a:pt x="9098" y="15420"/>
                  <a:pt x="9062" y="15117"/>
                  <a:pt x="9066" y="14775"/>
                </a:cubicBezTo>
                <a:lnTo>
                  <a:pt x="9818" y="14775"/>
                </a:lnTo>
                <a:cubicBezTo>
                  <a:pt x="9813" y="15178"/>
                  <a:pt x="9877" y="15496"/>
                  <a:pt x="10009" y="15729"/>
                </a:cubicBezTo>
                <a:cubicBezTo>
                  <a:pt x="10140" y="15961"/>
                  <a:pt x="10302" y="16083"/>
                  <a:pt x="10605" y="16096"/>
                </a:cubicBezTo>
                <a:lnTo>
                  <a:pt x="10605" y="13875"/>
                </a:lnTo>
                <a:cubicBezTo>
                  <a:pt x="10425" y="13807"/>
                  <a:pt x="10302" y="13726"/>
                  <a:pt x="10124" y="13631"/>
                </a:cubicBezTo>
                <a:cubicBezTo>
                  <a:pt x="9946" y="13537"/>
                  <a:pt x="9786" y="13414"/>
                  <a:pt x="9643" y="13264"/>
                </a:cubicBezTo>
                <a:cubicBezTo>
                  <a:pt x="9500" y="13115"/>
                  <a:pt x="9385" y="12927"/>
                  <a:pt x="9297" y="12700"/>
                </a:cubicBezTo>
                <a:cubicBezTo>
                  <a:pt x="9209" y="12474"/>
                  <a:pt x="9165" y="12192"/>
                  <a:pt x="9165" y="11855"/>
                </a:cubicBezTo>
                <a:cubicBezTo>
                  <a:pt x="9165" y="11562"/>
                  <a:pt x="9206" y="11304"/>
                  <a:pt x="9287" y="11080"/>
                </a:cubicBezTo>
                <a:cubicBezTo>
                  <a:pt x="9369" y="10857"/>
                  <a:pt x="9478" y="10670"/>
                  <a:pt x="9617" y="10520"/>
                </a:cubicBezTo>
                <a:cubicBezTo>
                  <a:pt x="9755" y="10370"/>
                  <a:pt x="9914" y="10256"/>
                  <a:pt x="10094" y="10176"/>
                </a:cubicBezTo>
                <a:cubicBezTo>
                  <a:pt x="10274" y="10097"/>
                  <a:pt x="10407" y="10057"/>
                  <a:pt x="10605" y="10057"/>
                </a:cubicBezTo>
                <a:lnTo>
                  <a:pt x="10605" y="9455"/>
                </a:lnTo>
                <a:lnTo>
                  <a:pt x="11001" y="9455"/>
                </a:lnTo>
                <a:lnTo>
                  <a:pt x="11001" y="10057"/>
                </a:lnTo>
                <a:cubicBezTo>
                  <a:pt x="11199" y="10057"/>
                  <a:pt x="11329" y="10093"/>
                  <a:pt x="11505" y="10167"/>
                </a:cubicBezTo>
                <a:cubicBezTo>
                  <a:pt x="11681" y="10240"/>
                  <a:pt x="11834" y="10350"/>
                  <a:pt x="11963" y="10498"/>
                </a:cubicBezTo>
                <a:cubicBezTo>
                  <a:pt x="12093" y="10644"/>
                  <a:pt x="12196" y="10831"/>
                  <a:pt x="12273" y="11057"/>
                </a:cubicBezTo>
                <a:cubicBezTo>
                  <a:pt x="12350" y="11284"/>
                  <a:pt x="12388" y="11547"/>
                  <a:pt x="12388" y="11847"/>
                </a:cubicBezTo>
                <a:lnTo>
                  <a:pt x="11637" y="11847"/>
                </a:lnTo>
                <a:cubicBezTo>
                  <a:pt x="11628" y="11534"/>
                  <a:pt x="11570" y="11296"/>
                  <a:pt x="11463" y="11130"/>
                </a:cubicBezTo>
                <a:cubicBezTo>
                  <a:pt x="11355" y="10965"/>
                  <a:pt x="11238" y="10882"/>
                  <a:pt x="11001" y="10882"/>
                </a:cubicBezTo>
                <a:lnTo>
                  <a:pt x="11001" y="12819"/>
                </a:lnTo>
                <a:cubicBezTo>
                  <a:pt x="11199" y="12894"/>
                  <a:pt x="11336" y="12978"/>
                  <a:pt x="11525" y="13076"/>
                </a:cubicBezTo>
                <a:cubicBezTo>
                  <a:pt x="11714" y="13175"/>
                  <a:pt x="11881" y="13300"/>
                  <a:pt x="12026" y="13453"/>
                </a:cubicBezTo>
                <a:cubicBezTo>
                  <a:pt x="12171" y="13605"/>
                  <a:pt x="12287" y="13795"/>
                  <a:pt x="12375" y="14021"/>
                </a:cubicBezTo>
                <a:cubicBezTo>
                  <a:pt x="12463" y="14248"/>
                  <a:pt x="12507" y="14526"/>
                  <a:pt x="12507" y="14857"/>
                </a:cubicBezTo>
                <a:cubicBezTo>
                  <a:pt x="12507" y="15199"/>
                  <a:pt x="12466" y="15497"/>
                  <a:pt x="12385" y="15751"/>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rgbClr val="FFFFFF"/>
          </a:solidFill>
          <a:ln>
            <a:noFill/>
          </a:ln>
          <a:extLs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sp>
        <p:nvSpPr>
          <p:cNvPr id="38942" name="Rectangle 30"/>
          <p:cNvSpPr/>
          <p:nvPr/>
        </p:nvSpPr>
        <p:spPr bwMode="auto">
          <a:xfrm>
            <a:off x="12903200" y="11303000"/>
            <a:ext cx="10109200" cy="13081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pPr algn="l"/>
            <a:r>
              <a:rPr lang="en-US" sz="2000" b="1">
                <a:solidFill>
                  <a:schemeClr val="bg1">
                    <a:lumMod val="50000"/>
                  </a:schemeClr>
                </a:solidFill>
                <a:effectLst/>
                <a:latin typeface="Helvetica" pitchFamily="2" charset="0"/>
              </a:rPr>
              <a:t>As a professional surveyor or P.S., you can expect to earn about 36 percent more than the average median salary. More-experienced surveyors earn higher salaries and those who own firms can easily earn six figures. </a:t>
            </a:r>
            <a:endParaRPr lang="en-US" sz="2000">
              <a:solidFill>
                <a:schemeClr val="bg1">
                  <a:lumMod val="50000"/>
                </a:schemeClr>
              </a:solidFill>
              <a:effectLst/>
              <a:latin typeface="Helvetica" pitchFamily="2" charset="0"/>
            </a:endParaRPr>
          </a:p>
        </p:txBody>
      </p:sp>
      <p:sp>
        <p:nvSpPr>
          <p:cNvPr id="2" name="AutoShape 28">
            <a:extLst>
              <a:ext uri="{FF2B5EF4-FFF2-40B4-BE49-F238E27FC236}">
                <a16:creationId xmlns:a16="http://schemas.microsoft.com/office/drawing/2014/main" id="{E70D7A20-95C3-0069-6933-C511043430C2}"/>
              </a:ext>
            </a:extLst>
          </p:cNvPr>
          <p:cNvSpPr/>
          <p:nvPr/>
        </p:nvSpPr>
        <p:spPr bwMode="auto">
          <a:xfrm>
            <a:off x="13474700" y="6075518"/>
            <a:ext cx="558800" cy="406400"/>
          </a:xfrm>
          <a:custGeom>
            <a:avLst/>
            <a:gdLst/>
            <a:ahLst/>
            <a:cxnLst/>
            <a:rect l="0" t="0" r="r" b="b"/>
            <a:pathLst>
              <a:path w="21600" h="21600">
                <a:moveTo>
                  <a:pt x="9916" y="11782"/>
                </a:moveTo>
                <a:cubicBezTo>
                  <a:pt x="9916" y="11929"/>
                  <a:pt x="9939" y="12054"/>
                  <a:pt x="9982" y="12159"/>
                </a:cubicBezTo>
                <a:cubicBezTo>
                  <a:pt x="10026" y="12263"/>
                  <a:pt x="10082" y="12351"/>
                  <a:pt x="10151" y="12425"/>
                </a:cubicBezTo>
                <a:cubicBezTo>
                  <a:pt x="10219" y="12498"/>
                  <a:pt x="10298" y="12557"/>
                  <a:pt x="10388" y="12604"/>
                </a:cubicBezTo>
                <a:cubicBezTo>
                  <a:pt x="10478" y="12650"/>
                  <a:pt x="10513" y="12688"/>
                  <a:pt x="10605" y="12719"/>
                </a:cubicBezTo>
                <a:lnTo>
                  <a:pt x="10605" y="10882"/>
                </a:lnTo>
                <a:cubicBezTo>
                  <a:pt x="10368" y="10882"/>
                  <a:pt x="10241" y="10952"/>
                  <a:pt x="10111" y="11090"/>
                </a:cubicBezTo>
                <a:cubicBezTo>
                  <a:pt x="9981" y="11227"/>
                  <a:pt x="9916" y="11458"/>
                  <a:pt x="9916" y="11782"/>
                </a:cubicBezTo>
                <a:moveTo>
                  <a:pt x="11501" y="14278"/>
                </a:moveTo>
                <a:cubicBezTo>
                  <a:pt x="11425" y="14199"/>
                  <a:pt x="11338" y="14135"/>
                  <a:pt x="11242" y="14086"/>
                </a:cubicBezTo>
                <a:cubicBezTo>
                  <a:pt x="11145" y="14037"/>
                  <a:pt x="11102" y="13994"/>
                  <a:pt x="11001" y="13958"/>
                </a:cubicBezTo>
                <a:lnTo>
                  <a:pt x="11001" y="16096"/>
                </a:lnTo>
                <a:cubicBezTo>
                  <a:pt x="11238" y="16071"/>
                  <a:pt x="11377" y="15975"/>
                  <a:pt x="11528" y="15806"/>
                </a:cubicBezTo>
                <a:cubicBezTo>
                  <a:pt x="11680" y="15638"/>
                  <a:pt x="11756" y="15371"/>
                  <a:pt x="11756" y="15004"/>
                </a:cubicBezTo>
                <a:cubicBezTo>
                  <a:pt x="11756" y="14833"/>
                  <a:pt x="11733" y="14689"/>
                  <a:pt x="11686" y="14572"/>
                </a:cubicBezTo>
                <a:cubicBezTo>
                  <a:pt x="11640" y="14456"/>
                  <a:pt x="11579" y="14358"/>
                  <a:pt x="11501" y="14278"/>
                </a:cubicBezTo>
                <a:moveTo>
                  <a:pt x="12385" y="15751"/>
                </a:moveTo>
                <a:cubicBezTo>
                  <a:pt x="12304" y="16006"/>
                  <a:pt x="12193" y="16216"/>
                  <a:pt x="12052" y="16385"/>
                </a:cubicBezTo>
                <a:cubicBezTo>
                  <a:pt x="11911" y="16553"/>
                  <a:pt x="11747" y="16681"/>
                  <a:pt x="11558" y="16770"/>
                </a:cubicBezTo>
                <a:cubicBezTo>
                  <a:pt x="11369" y="16859"/>
                  <a:pt x="11221" y="16910"/>
                  <a:pt x="11001" y="16922"/>
                </a:cubicBezTo>
                <a:lnTo>
                  <a:pt x="11001" y="17549"/>
                </a:lnTo>
                <a:lnTo>
                  <a:pt x="10605" y="17549"/>
                </a:lnTo>
                <a:lnTo>
                  <a:pt x="10605" y="16922"/>
                </a:lnTo>
                <a:cubicBezTo>
                  <a:pt x="10368" y="16915"/>
                  <a:pt x="10206" y="16863"/>
                  <a:pt x="10009" y="16766"/>
                </a:cubicBezTo>
                <a:cubicBezTo>
                  <a:pt x="9811" y="16667"/>
                  <a:pt x="9642" y="16528"/>
                  <a:pt x="9501" y="16348"/>
                </a:cubicBezTo>
                <a:cubicBezTo>
                  <a:pt x="9361" y="16168"/>
                  <a:pt x="9252" y="15946"/>
                  <a:pt x="9175" y="15683"/>
                </a:cubicBezTo>
                <a:cubicBezTo>
                  <a:pt x="9098" y="15420"/>
                  <a:pt x="9062" y="15117"/>
                  <a:pt x="9066" y="14775"/>
                </a:cubicBezTo>
                <a:lnTo>
                  <a:pt x="9818" y="14775"/>
                </a:lnTo>
                <a:cubicBezTo>
                  <a:pt x="9813" y="15178"/>
                  <a:pt x="9877" y="15496"/>
                  <a:pt x="10009" y="15729"/>
                </a:cubicBezTo>
                <a:cubicBezTo>
                  <a:pt x="10140" y="15961"/>
                  <a:pt x="10302" y="16083"/>
                  <a:pt x="10605" y="16096"/>
                </a:cubicBezTo>
                <a:lnTo>
                  <a:pt x="10605" y="13875"/>
                </a:lnTo>
                <a:cubicBezTo>
                  <a:pt x="10425" y="13807"/>
                  <a:pt x="10302" y="13726"/>
                  <a:pt x="10124" y="13631"/>
                </a:cubicBezTo>
                <a:cubicBezTo>
                  <a:pt x="9946" y="13537"/>
                  <a:pt x="9786" y="13414"/>
                  <a:pt x="9643" y="13264"/>
                </a:cubicBezTo>
                <a:cubicBezTo>
                  <a:pt x="9500" y="13115"/>
                  <a:pt x="9385" y="12927"/>
                  <a:pt x="9297" y="12700"/>
                </a:cubicBezTo>
                <a:cubicBezTo>
                  <a:pt x="9209" y="12474"/>
                  <a:pt x="9165" y="12192"/>
                  <a:pt x="9165" y="11855"/>
                </a:cubicBezTo>
                <a:cubicBezTo>
                  <a:pt x="9165" y="11562"/>
                  <a:pt x="9206" y="11304"/>
                  <a:pt x="9287" y="11080"/>
                </a:cubicBezTo>
                <a:cubicBezTo>
                  <a:pt x="9369" y="10857"/>
                  <a:pt x="9478" y="10670"/>
                  <a:pt x="9617" y="10520"/>
                </a:cubicBezTo>
                <a:cubicBezTo>
                  <a:pt x="9755" y="10370"/>
                  <a:pt x="9914" y="10256"/>
                  <a:pt x="10094" y="10176"/>
                </a:cubicBezTo>
                <a:cubicBezTo>
                  <a:pt x="10274" y="10097"/>
                  <a:pt x="10407" y="10057"/>
                  <a:pt x="10605" y="10057"/>
                </a:cubicBezTo>
                <a:lnTo>
                  <a:pt x="10605" y="9455"/>
                </a:lnTo>
                <a:lnTo>
                  <a:pt x="11001" y="9455"/>
                </a:lnTo>
                <a:lnTo>
                  <a:pt x="11001" y="10057"/>
                </a:lnTo>
                <a:cubicBezTo>
                  <a:pt x="11199" y="10057"/>
                  <a:pt x="11329" y="10093"/>
                  <a:pt x="11505" y="10167"/>
                </a:cubicBezTo>
                <a:cubicBezTo>
                  <a:pt x="11681" y="10240"/>
                  <a:pt x="11834" y="10350"/>
                  <a:pt x="11963" y="10498"/>
                </a:cubicBezTo>
                <a:cubicBezTo>
                  <a:pt x="12093" y="10644"/>
                  <a:pt x="12196" y="10831"/>
                  <a:pt x="12273" y="11057"/>
                </a:cubicBezTo>
                <a:cubicBezTo>
                  <a:pt x="12350" y="11284"/>
                  <a:pt x="12388" y="11547"/>
                  <a:pt x="12388" y="11847"/>
                </a:cubicBezTo>
                <a:lnTo>
                  <a:pt x="11637" y="11847"/>
                </a:lnTo>
                <a:cubicBezTo>
                  <a:pt x="11628" y="11534"/>
                  <a:pt x="11570" y="11296"/>
                  <a:pt x="11463" y="11130"/>
                </a:cubicBezTo>
                <a:cubicBezTo>
                  <a:pt x="11355" y="10965"/>
                  <a:pt x="11238" y="10882"/>
                  <a:pt x="11001" y="10882"/>
                </a:cubicBezTo>
                <a:lnTo>
                  <a:pt x="11001" y="12819"/>
                </a:lnTo>
                <a:cubicBezTo>
                  <a:pt x="11199" y="12894"/>
                  <a:pt x="11336" y="12978"/>
                  <a:pt x="11525" y="13076"/>
                </a:cubicBezTo>
                <a:cubicBezTo>
                  <a:pt x="11714" y="13175"/>
                  <a:pt x="11881" y="13300"/>
                  <a:pt x="12026" y="13453"/>
                </a:cubicBezTo>
                <a:cubicBezTo>
                  <a:pt x="12171" y="13605"/>
                  <a:pt x="12287" y="13795"/>
                  <a:pt x="12375" y="14021"/>
                </a:cubicBezTo>
                <a:cubicBezTo>
                  <a:pt x="12463" y="14248"/>
                  <a:pt x="12507" y="14526"/>
                  <a:pt x="12507" y="14857"/>
                </a:cubicBezTo>
                <a:cubicBezTo>
                  <a:pt x="12507" y="15199"/>
                  <a:pt x="12466" y="15497"/>
                  <a:pt x="12385" y="15751"/>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rgbClr val="FFFFFF"/>
          </a:solidFill>
          <a:ln>
            <a:noFill/>
          </a:ln>
          <a:extLs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sp>
        <p:nvSpPr>
          <p:cNvPr id="3" name="Rectangle 19">
            <a:extLst>
              <a:ext uri="{FF2B5EF4-FFF2-40B4-BE49-F238E27FC236}">
                <a16:creationId xmlns:a16="http://schemas.microsoft.com/office/drawing/2014/main" id="{887967A8-A8BF-F0EC-9818-8B9FF3F568B8}"/>
              </a:ext>
            </a:extLst>
          </p:cNvPr>
          <p:cNvSpPr/>
          <p:nvPr/>
        </p:nvSpPr>
        <p:spPr bwMode="auto">
          <a:xfrm>
            <a:off x="20507325" y="7653337"/>
            <a:ext cx="2465388" cy="598488"/>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pPr algn="l"/>
            <a:r>
              <a:rPr lang="en-US" sz="3600" b="1">
                <a:solidFill>
                  <a:srgbClr val="1A1A1A"/>
                </a:solidFill>
                <a:latin typeface="Arial"/>
                <a:ea typeface="Arial"/>
                <a:cs typeface="Arial"/>
                <a:sym typeface="Helvetica Neue" charset="0"/>
              </a:rPr>
              <a:t>$89,364</a:t>
            </a:r>
            <a:endParaRPr lang="en-US" sz="1800" b="1">
              <a:solidFill>
                <a:srgbClr val="1A1A1A"/>
              </a:solidFill>
              <a:latin typeface="Arial"/>
              <a:ea typeface="Arial"/>
              <a:cs typeface="Arial"/>
              <a:sym typeface="Helvetica Neue" charset="0"/>
            </a:endParaRPr>
          </a:p>
        </p:txBody>
      </p:sp>
      <p:sp>
        <p:nvSpPr>
          <p:cNvPr id="4" name="Rectangle 19">
            <a:extLst>
              <a:ext uri="{FF2B5EF4-FFF2-40B4-BE49-F238E27FC236}">
                <a16:creationId xmlns:a16="http://schemas.microsoft.com/office/drawing/2014/main" id="{EDB6B648-A519-063B-8301-97287D5DE1BE}"/>
              </a:ext>
            </a:extLst>
          </p:cNvPr>
          <p:cNvSpPr/>
          <p:nvPr/>
        </p:nvSpPr>
        <p:spPr bwMode="auto">
          <a:xfrm>
            <a:off x="20507325" y="9478168"/>
            <a:ext cx="2465388" cy="598488"/>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pPr algn="l"/>
            <a:r>
              <a:rPr lang="en-US" sz="3600" b="1">
                <a:solidFill>
                  <a:srgbClr val="1A1A1A"/>
                </a:solidFill>
                <a:latin typeface="Arial"/>
                <a:ea typeface="Arial"/>
                <a:cs typeface="Arial"/>
                <a:sym typeface="Helvetica Neue" charset="0"/>
              </a:rPr>
              <a:t>$107,500</a:t>
            </a:r>
            <a:endParaRPr lang="en-US" sz="1800" b="1">
              <a:solidFill>
                <a:srgbClr val="1A1A1A"/>
              </a:solidFill>
              <a:latin typeface="Arial"/>
              <a:ea typeface="Arial"/>
              <a:cs typeface="Arial"/>
              <a:sym typeface="Helvetica Neue" charset="0"/>
            </a:endParaRPr>
          </a:p>
        </p:txBody>
      </p:sp>
      <p:sp>
        <p:nvSpPr>
          <p:cNvPr id="6" name="Oval 24">
            <a:extLst>
              <a:ext uri="{FF2B5EF4-FFF2-40B4-BE49-F238E27FC236}">
                <a16:creationId xmlns:a16="http://schemas.microsoft.com/office/drawing/2014/main" id="{E4DC2BAF-FE61-02F5-4A54-C407707D6D39}"/>
              </a:ext>
            </a:extLst>
          </p:cNvPr>
          <p:cNvSpPr/>
          <p:nvPr/>
        </p:nvSpPr>
        <p:spPr bwMode="auto">
          <a:xfrm>
            <a:off x="13014325" y="3812599"/>
            <a:ext cx="1422400" cy="1422400"/>
          </a:xfrm>
          <a:prstGeom prst="ellipse">
            <a:avLst/>
          </a:prstGeom>
          <a:solidFill>
            <a:schemeClr val="accent1"/>
          </a:solidFill>
          <a:ln>
            <a:noFill/>
          </a:ln>
          <a:extLs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254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sp>
        <p:nvSpPr>
          <p:cNvPr id="7" name="AutoShape 28">
            <a:extLst>
              <a:ext uri="{FF2B5EF4-FFF2-40B4-BE49-F238E27FC236}">
                <a16:creationId xmlns:a16="http://schemas.microsoft.com/office/drawing/2014/main" id="{97A9073C-D577-8BB3-955E-08F8AD251401}"/>
              </a:ext>
            </a:extLst>
          </p:cNvPr>
          <p:cNvSpPr/>
          <p:nvPr/>
        </p:nvSpPr>
        <p:spPr bwMode="auto">
          <a:xfrm>
            <a:off x="13474700" y="4323658"/>
            <a:ext cx="558800" cy="406400"/>
          </a:xfrm>
          <a:custGeom>
            <a:avLst/>
            <a:gdLst/>
            <a:ahLst/>
            <a:cxnLst/>
            <a:rect l="0" t="0" r="r" b="b"/>
            <a:pathLst>
              <a:path w="21600" h="21600">
                <a:moveTo>
                  <a:pt x="9916" y="11782"/>
                </a:moveTo>
                <a:cubicBezTo>
                  <a:pt x="9916" y="11929"/>
                  <a:pt x="9939" y="12054"/>
                  <a:pt x="9982" y="12159"/>
                </a:cubicBezTo>
                <a:cubicBezTo>
                  <a:pt x="10026" y="12263"/>
                  <a:pt x="10082" y="12351"/>
                  <a:pt x="10151" y="12425"/>
                </a:cubicBezTo>
                <a:cubicBezTo>
                  <a:pt x="10219" y="12498"/>
                  <a:pt x="10298" y="12557"/>
                  <a:pt x="10388" y="12604"/>
                </a:cubicBezTo>
                <a:cubicBezTo>
                  <a:pt x="10478" y="12650"/>
                  <a:pt x="10513" y="12688"/>
                  <a:pt x="10605" y="12719"/>
                </a:cubicBezTo>
                <a:lnTo>
                  <a:pt x="10605" y="10882"/>
                </a:lnTo>
                <a:cubicBezTo>
                  <a:pt x="10368" y="10882"/>
                  <a:pt x="10241" y="10952"/>
                  <a:pt x="10111" y="11090"/>
                </a:cubicBezTo>
                <a:cubicBezTo>
                  <a:pt x="9981" y="11227"/>
                  <a:pt x="9916" y="11458"/>
                  <a:pt x="9916" y="11782"/>
                </a:cubicBezTo>
                <a:moveTo>
                  <a:pt x="11501" y="14278"/>
                </a:moveTo>
                <a:cubicBezTo>
                  <a:pt x="11425" y="14199"/>
                  <a:pt x="11338" y="14135"/>
                  <a:pt x="11242" y="14086"/>
                </a:cubicBezTo>
                <a:cubicBezTo>
                  <a:pt x="11145" y="14037"/>
                  <a:pt x="11102" y="13994"/>
                  <a:pt x="11001" y="13958"/>
                </a:cubicBezTo>
                <a:lnTo>
                  <a:pt x="11001" y="16096"/>
                </a:lnTo>
                <a:cubicBezTo>
                  <a:pt x="11238" y="16071"/>
                  <a:pt x="11377" y="15975"/>
                  <a:pt x="11528" y="15806"/>
                </a:cubicBezTo>
                <a:cubicBezTo>
                  <a:pt x="11680" y="15638"/>
                  <a:pt x="11756" y="15371"/>
                  <a:pt x="11756" y="15004"/>
                </a:cubicBezTo>
                <a:cubicBezTo>
                  <a:pt x="11756" y="14833"/>
                  <a:pt x="11733" y="14689"/>
                  <a:pt x="11686" y="14572"/>
                </a:cubicBezTo>
                <a:cubicBezTo>
                  <a:pt x="11640" y="14456"/>
                  <a:pt x="11579" y="14358"/>
                  <a:pt x="11501" y="14278"/>
                </a:cubicBezTo>
                <a:moveTo>
                  <a:pt x="12385" y="15751"/>
                </a:moveTo>
                <a:cubicBezTo>
                  <a:pt x="12304" y="16006"/>
                  <a:pt x="12193" y="16216"/>
                  <a:pt x="12052" y="16385"/>
                </a:cubicBezTo>
                <a:cubicBezTo>
                  <a:pt x="11911" y="16553"/>
                  <a:pt x="11747" y="16681"/>
                  <a:pt x="11558" y="16770"/>
                </a:cubicBezTo>
                <a:cubicBezTo>
                  <a:pt x="11369" y="16859"/>
                  <a:pt x="11221" y="16910"/>
                  <a:pt x="11001" y="16922"/>
                </a:cubicBezTo>
                <a:lnTo>
                  <a:pt x="11001" y="17549"/>
                </a:lnTo>
                <a:lnTo>
                  <a:pt x="10605" y="17549"/>
                </a:lnTo>
                <a:lnTo>
                  <a:pt x="10605" y="16922"/>
                </a:lnTo>
                <a:cubicBezTo>
                  <a:pt x="10368" y="16915"/>
                  <a:pt x="10206" y="16863"/>
                  <a:pt x="10009" y="16766"/>
                </a:cubicBezTo>
                <a:cubicBezTo>
                  <a:pt x="9811" y="16667"/>
                  <a:pt x="9642" y="16528"/>
                  <a:pt x="9501" y="16348"/>
                </a:cubicBezTo>
                <a:cubicBezTo>
                  <a:pt x="9361" y="16168"/>
                  <a:pt x="9252" y="15946"/>
                  <a:pt x="9175" y="15683"/>
                </a:cubicBezTo>
                <a:cubicBezTo>
                  <a:pt x="9098" y="15420"/>
                  <a:pt x="9062" y="15117"/>
                  <a:pt x="9066" y="14775"/>
                </a:cubicBezTo>
                <a:lnTo>
                  <a:pt x="9818" y="14775"/>
                </a:lnTo>
                <a:cubicBezTo>
                  <a:pt x="9813" y="15178"/>
                  <a:pt x="9877" y="15496"/>
                  <a:pt x="10009" y="15729"/>
                </a:cubicBezTo>
                <a:cubicBezTo>
                  <a:pt x="10140" y="15961"/>
                  <a:pt x="10302" y="16083"/>
                  <a:pt x="10605" y="16096"/>
                </a:cubicBezTo>
                <a:lnTo>
                  <a:pt x="10605" y="13875"/>
                </a:lnTo>
                <a:cubicBezTo>
                  <a:pt x="10425" y="13807"/>
                  <a:pt x="10302" y="13726"/>
                  <a:pt x="10124" y="13631"/>
                </a:cubicBezTo>
                <a:cubicBezTo>
                  <a:pt x="9946" y="13537"/>
                  <a:pt x="9786" y="13414"/>
                  <a:pt x="9643" y="13264"/>
                </a:cubicBezTo>
                <a:cubicBezTo>
                  <a:pt x="9500" y="13115"/>
                  <a:pt x="9385" y="12927"/>
                  <a:pt x="9297" y="12700"/>
                </a:cubicBezTo>
                <a:cubicBezTo>
                  <a:pt x="9209" y="12474"/>
                  <a:pt x="9165" y="12192"/>
                  <a:pt x="9165" y="11855"/>
                </a:cubicBezTo>
                <a:cubicBezTo>
                  <a:pt x="9165" y="11562"/>
                  <a:pt x="9206" y="11304"/>
                  <a:pt x="9287" y="11080"/>
                </a:cubicBezTo>
                <a:cubicBezTo>
                  <a:pt x="9369" y="10857"/>
                  <a:pt x="9478" y="10670"/>
                  <a:pt x="9617" y="10520"/>
                </a:cubicBezTo>
                <a:cubicBezTo>
                  <a:pt x="9755" y="10370"/>
                  <a:pt x="9914" y="10256"/>
                  <a:pt x="10094" y="10176"/>
                </a:cubicBezTo>
                <a:cubicBezTo>
                  <a:pt x="10274" y="10097"/>
                  <a:pt x="10407" y="10057"/>
                  <a:pt x="10605" y="10057"/>
                </a:cubicBezTo>
                <a:lnTo>
                  <a:pt x="10605" y="9455"/>
                </a:lnTo>
                <a:lnTo>
                  <a:pt x="11001" y="9455"/>
                </a:lnTo>
                <a:lnTo>
                  <a:pt x="11001" y="10057"/>
                </a:lnTo>
                <a:cubicBezTo>
                  <a:pt x="11199" y="10057"/>
                  <a:pt x="11329" y="10093"/>
                  <a:pt x="11505" y="10167"/>
                </a:cubicBezTo>
                <a:cubicBezTo>
                  <a:pt x="11681" y="10240"/>
                  <a:pt x="11834" y="10350"/>
                  <a:pt x="11963" y="10498"/>
                </a:cubicBezTo>
                <a:cubicBezTo>
                  <a:pt x="12093" y="10644"/>
                  <a:pt x="12196" y="10831"/>
                  <a:pt x="12273" y="11057"/>
                </a:cubicBezTo>
                <a:cubicBezTo>
                  <a:pt x="12350" y="11284"/>
                  <a:pt x="12388" y="11547"/>
                  <a:pt x="12388" y="11847"/>
                </a:cubicBezTo>
                <a:lnTo>
                  <a:pt x="11637" y="11847"/>
                </a:lnTo>
                <a:cubicBezTo>
                  <a:pt x="11628" y="11534"/>
                  <a:pt x="11570" y="11296"/>
                  <a:pt x="11463" y="11130"/>
                </a:cubicBezTo>
                <a:cubicBezTo>
                  <a:pt x="11355" y="10965"/>
                  <a:pt x="11238" y="10882"/>
                  <a:pt x="11001" y="10882"/>
                </a:cubicBezTo>
                <a:lnTo>
                  <a:pt x="11001" y="12819"/>
                </a:lnTo>
                <a:cubicBezTo>
                  <a:pt x="11199" y="12894"/>
                  <a:pt x="11336" y="12978"/>
                  <a:pt x="11525" y="13076"/>
                </a:cubicBezTo>
                <a:cubicBezTo>
                  <a:pt x="11714" y="13175"/>
                  <a:pt x="11881" y="13300"/>
                  <a:pt x="12026" y="13453"/>
                </a:cubicBezTo>
                <a:cubicBezTo>
                  <a:pt x="12171" y="13605"/>
                  <a:pt x="12287" y="13795"/>
                  <a:pt x="12375" y="14021"/>
                </a:cubicBezTo>
                <a:cubicBezTo>
                  <a:pt x="12463" y="14248"/>
                  <a:pt x="12507" y="14526"/>
                  <a:pt x="12507" y="14857"/>
                </a:cubicBezTo>
                <a:cubicBezTo>
                  <a:pt x="12507" y="15199"/>
                  <a:pt x="12466" y="15497"/>
                  <a:pt x="12385" y="15751"/>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rgbClr val="FFFFFF"/>
          </a:solidFill>
          <a:ln>
            <a:noFill/>
          </a:ln>
          <a:extLs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sp>
        <p:nvSpPr>
          <p:cNvPr id="8" name="Rectangle 13">
            <a:extLst>
              <a:ext uri="{FF2B5EF4-FFF2-40B4-BE49-F238E27FC236}">
                <a16:creationId xmlns:a16="http://schemas.microsoft.com/office/drawing/2014/main" id="{8A37C444-9CAB-C650-A98D-221C6AD90AA6}"/>
              </a:ext>
            </a:extLst>
          </p:cNvPr>
          <p:cNvSpPr/>
          <p:nvPr/>
        </p:nvSpPr>
        <p:spPr bwMode="auto">
          <a:xfrm>
            <a:off x="15336838" y="3681201"/>
            <a:ext cx="4938713" cy="4191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pPr algn="l">
              <a:lnSpc>
                <a:spcPct val="120000"/>
              </a:lnSpc>
              <a:spcBef>
                <a:spcPts val="1300"/>
              </a:spcBef>
            </a:pPr>
            <a:r>
              <a:rPr lang="en-US" sz="2200">
                <a:solidFill>
                  <a:srgbClr val="1A1A1A"/>
                </a:solidFill>
                <a:latin typeface="Arial"/>
                <a:ea typeface="Arial"/>
                <a:cs typeface="Arial"/>
                <a:sym typeface="Helvetica Neue" charset="0"/>
              </a:rPr>
              <a:t>Mean Salary for a Surveying Technician  in 2023 </a:t>
            </a:r>
          </a:p>
        </p:txBody>
      </p:sp>
      <p:sp>
        <p:nvSpPr>
          <p:cNvPr id="9" name="Rectangle 19">
            <a:extLst>
              <a:ext uri="{FF2B5EF4-FFF2-40B4-BE49-F238E27FC236}">
                <a16:creationId xmlns:a16="http://schemas.microsoft.com/office/drawing/2014/main" id="{0B74C2CD-1A09-5929-2DCD-7DE0D97932F5}"/>
              </a:ext>
            </a:extLst>
          </p:cNvPr>
          <p:cNvSpPr/>
          <p:nvPr/>
        </p:nvSpPr>
        <p:spPr bwMode="auto">
          <a:xfrm>
            <a:off x="20516890" y="4320093"/>
            <a:ext cx="2465388" cy="598488"/>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pPr algn="l"/>
            <a:r>
              <a:rPr lang="en-US" sz="3600" b="1">
                <a:solidFill>
                  <a:srgbClr val="1A1A1A"/>
                </a:solidFill>
                <a:latin typeface="Arial"/>
                <a:ea typeface="Arial"/>
                <a:cs typeface="Arial"/>
                <a:sym typeface="Helvetica Neue" charset="0"/>
              </a:rPr>
              <a:t>$46,910</a:t>
            </a:r>
            <a:endParaRPr lang="en-US" sz="1800" b="1">
              <a:solidFill>
                <a:srgbClr val="1A1A1A"/>
              </a:solidFill>
              <a:latin typeface="Arial"/>
              <a:ea typeface="Arial"/>
              <a:cs typeface="Arial"/>
              <a:sym typeface="Helvetica Neue" charset="0"/>
            </a:endParaRPr>
          </a:p>
        </p:txBody>
      </p:sp>
      <p:sp>
        <p:nvSpPr>
          <p:cNvPr id="10" name="Line 10">
            <a:extLst>
              <a:ext uri="{FF2B5EF4-FFF2-40B4-BE49-F238E27FC236}">
                <a16:creationId xmlns:a16="http://schemas.microsoft.com/office/drawing/2014/main" id="{B0A5A763-C602-3DC3-09DF-576ED1E518E5}"/>
              </a:ext>
            </a:extLst>
          </p:cNvPr>
          <p:cNvSpPr>
            <a:spLocks noChangeShapeType="1"/>
          </p:cNvSpPr>
          <p:nvPr/>
        </p:nvSpPr>
        <p:spPr bwMode="auto">
          <a:xfrm flipV="1">
            <a:off x="15336838" y="4653248"/>
            <a:ext cx="3840163" cy="0"/>
          </a:xfrm>
          <a:prstGeom prst="line">
            <a:avLst/>
          </a:prstGeom>
          <a:noFill/>
          <a:ln w="127000" cap="flat">
            <a:solidFill>
              <a:schemeClr val="accent2"/>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12" name="Rectangle 16">
            <a:extLst>
              <a:ext uri="{FF2B5EF4-FFF2-40B4-BE49-F238E27FC236}">
                <a16:creationId xmlns:a16="http://schemas.microsoft.com/office/drawing/2014/main" id="{58E665B3-F01E-C502-F5B9-9E87398E00FA}"/>
              </a:ext>
            </a:extLst>
          </p:cNvPr>
          <p:cNvSpPr/>
          <p:nvPr/>
        </p:nvSpPr>
        <p:spPr bwMode="auto">
          <a:xfrm>
            <a:off x="14866899" y="4517174"/>
            <a:ext cx="228600" cy="2794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pPr algn="r"/>
            <a:r>
              <a:rPr lang="en-US" sz="1800">
                <a:solidFill>
                  <a:srgbClr val="1A1A1A"/>
                </a:solidFill>
                <a:latin typeface="Arial"/>
                <a:ea typeface="Arial"/>
                <a:cs typeface="Arial"/>
                <a:sym typeface="Helvetica Neue" charset="0"/>
              </a:rPr>
              <a:t>0</a:t>
            </a:r>
          </a:p>
        </p:txBody>
      </p:sp>
      <p:sp>
        <p:nvSpPr>
          <p:cNvPr id="13" name="Line 9">
            <a:extLst>
              <a:ext uri="{FF2B5EF4-FFF2-40B4-BE49-F238E27FC236}">
                <a16:creationId xmlns:a16="http://schemas.microsoft.com/office/drawing/2014/main" id="{797B78E6-5D09-F4AE-8513-AE5CB0D08D77}"/>
              </a:ext>
            </a:extLst>
          </p:cNvPr>
          <p:cNvSpPr>
            <a:spLocks noChangeShapeType="1"/>
          </p:cNvSpPr>
          <p:nvPr/>
        </p:nvSpPr>
        <p:spPr bwMode="auto">
          <a:xfrm>
            <a:off x="17957800" y="4653248"/>
            <a:ext cx="2274888" cy="0"/>
          </a:xfrm>
          <a:prstGeom prst="line">
            <a:avLst/>
          </a:prstGeom>
          <a:noFill/>
          <a:ln w="127000" cap="flat">
            <a:solidFill>
              <a:srgbClr val="EEEEEE"/>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14" name="AutoShape 28">
            <a:extLst>
              <a:ext uri="{FF2B5EF4-FFF2-40B4-BE49-F238E27FC236}">
                <a16:creationId xmlns:a16="http://schemas.microsoft.com/office/drawing/2014/main" id="{9256D358-CB07-9799-6A27-83B459F4702E}"/>
              </a:ext>
            </a:extLst>
          </p:cNvPr>
          <p:cNvSpPr/>
          <p:nvPr/>
        </p:nvSpPr>
        <p:spPr bwMode="auto">
          <a:xfrm>
            <a:off x="13474700" y="9648825"/>
            <a:ext cx="558800" cy="406400"/>
          </a:xfrm>
          <a:custGeom>
            <a:avLst/>
            <a:gdLst/>
            <a:ahLst/>
            <a:cxnLst/>
            <a:rect l="0" t="0" r="r" b="b"/>
            <a:pathLst>
              <a:path w="21600" h="21600">
                <a:moveTo>
                  <a:pt x="9916" y="11782"/>
                </a:moveTo>
                <a:cubicBezTo>
                  <a:pt x="9916" y="11929"/>
                  <a:pt x="9939" y="12054"/>
                  <a:pt x="9982" y="12159"/>
                </a:cubicBezTo>
                <a:cubicBezTo>
                  <a:pt x="10026" y="12263"/>
                  <a:pt x="10082" y="12351"/>
                  <a:pt x="10151" y="12425"/>
                </a:cubicBezTo>
                <a:cubicBezTo>
                  <a:pt x="10219" y="12498"/>
                  <a:pt x="10298" y="12557"/>
                  <a:pt x="10388" y="12604"/>
                </a:cubicBezTo>
                <a:cubicBezTo>
                  <a:pt x="10478" y="12650"/>
                  <a:pt x="10513" y="12688"/>
                  <a:pt x="10605" y="12719"/>
                </a:cubicBezTo>
                <a:lnTo>
                  <a:pt x="10605" y="10882"/>
                </a:lnTo>
                <a:cubicBezTo>
                  <a:pt x="10368" y="10882"/>
                  <a:pt x="10241" y="10952"/>
                  <a:pt x="10111" y="11090"/>
                </a:cubicBezTo>
                <a:cubicBezTo>
                  <a:pt x="9981" y="11227"/>
                  <a:pt x="9916" y="11458"/>
                  <a:pt x="9916" y="11782"/>
                </a:cubicBezTo>
                <a:moveTo>
                  <a:pt x="11501" y="14278"/>
                </a:moveTo>
                <a:cubicBezTo>
                  <a:pt x="11425" y="14199"/>
                  <a:pt x="11338" y="14135"/>
                  <a:pt x="11242" y="14086"/>
                </a:cubicBezTo>
                <a:cubicBezTo>
                  <a:pt x="11145" y="14037"/>
                  <a:pt x="11102" y="13994"/>
                  <a:pt x="11001" y="13958"/>
                </a:cubicBezTo>
                <a:lnTo>
                  <a:pt x="11001" y="16096"/>
                </a:lnTo>
                <a:cubicBezTo>
                  <a:pt x="11238" y="16071"/>
                  <a:pt x="11377" y="15975"/>
                  <a:pt x="11528" y="15806"/>
                </a:cubicBezTo>
                <a:cubicBezTo>
                  <a:pt x="11680" y="15638"/>
                  <a:pt x="11756" y="15371"/>
                  <a:pt x="11756" y="15004"/>
                </a:cubicBezTo>
                <a:cubicBezTo>
                  <a:pt x="11756" y="14833"/>
                  <a:pt x="11733" y="14689"/>
                  <a:pt x="11686" y="14572"/>
                </a:cubicBezTo>
                <a:cubicBezTo>
                  <a:pt x="11640" y="14456"/>
                  <a:pt x="11579" y="14358"/>
                  <a:pt x="11501" y="14278"/>
                </a:cubicBezTo>
                <a:moveTo>
                  <a:pt x="12385" y="15751"/>
                </a:moveTo>
                <a:cubicBezTo>
                  <a:pt x="12304" y="16006"/>
                  <a:pt x="12193" y="16216"/>
                  <a:pt x="12052" y="16385"/>
                </a:cubicBezTo>
                <a:cubicBezTo>
                  <a:pt x="11911" y="16553"/>
                  <a:pt x="11747" y="16681"/>
                  <a:pt x="11558" y="16770"/>
                </a:cubicBezTo>
                <a:cubicBezTo>
                  <a:pt x="11369" y="16859"/>
                  <a:pt x="11221" y="16910"/>
                  <a:pt x="11001" y="16922"/>
                </a:cubicBezTo>
                <a:lnTo>
                  <a:pt x="11001" y="17549"/>
                </a:lnTo>
                <a:lnTo>
                  <a:pt x="10605" y="17549"/>
                </a:lnTo>
                <a:lnTo>
                  <a:pt x="10605" y="16922"/>
                </a:lnTo>
                <a:cubicBezTo>
                  <a:pt x="10368" y="16915"/>
                  <a:pt x="10206" y="16863"/>
                  <a:pt x="10009" y="16766"/>
                </a:cubicBezTo>
                <a:cubicBezTo>
                  <a:pt x="9811" y="16667"/>
                  <a:pt x="9642" y="16528"/>
                  <a:pt x="9501" y="16348"/>
                </a:cubicBezTo>
                <a:cubicBezTo>
                  <a:pt x="9361" y="16168"/>
                  <a:pt x="9252" y="15946"/>
                  <a:pt x="9175" y="15683"/>
                </a:cubicBezTo>
                <a:cubicBezTo>
                  <a:pt x="9098" y="15420"/>
                  <a:pt x="9062" y="15117"/>
                  <a:pt x="9066" y="14775"/>
                </a:cubicBezTo>
                <a:lnTo>
                  <a:pt x="9818" y="14775"/>
                </a:lnTo>
                <a:cubicBezTo>
                  <a:pt x="9813" y="15178"/>
                  <a:pt x="9877" y="15496"/>
                  <a:pt x="10009" y="15729"/>
                </a:cubicBezTo>
                <a:cubicBezTo>
                  <a:pt x="10140" y="15961"/>
                  <a:pt x="10302" y="16083"/>
                  <a:pt x="10605" y="16096"/>
                </a:cubicBezTo>
                <a:lnTo>
                  <a:pt x="10605" y="13875"/>
                </a:lnTo>
                <a:cubicBezTo>
                  <a:pt x="10425" y="13807"/>
                  <a:pt x="10302" y="13726"/>
                  <a:pt x="10124" y="13631"/>
                </a:cubicBezTo>
                <a:cubicBezTo>
                  <a:pt x="9946" y="13537"/>
                  <a:pt x="9786" y="13414"/>
                  <a:pt x="9643" y="13264"/>
                </a:cubicBezTo>
                <a:cubicBezTo>
                  <a:pt x="9500" y="13115"/>
                  <a:pt x="9385" y="12927"/>
                  <a:pt x="9297" y="12700"/>
                </a:cubicBezTo>
                <a:cubicBezTo>
                  <a:pt x="9209" y="12474"/>
                  <a:pt x="9165" y="12192"/>
                  <a:pt x="9165" y="11855"/>
                </a:cubicBezTo>
                <a:cubicBezTo>
                  <a:pt x="9165" y="11562"/>
                  <a:pt x="9206" y="11304"/>
                  <a:pt x="9287" y="11080"/>
                </a:cubicBezTo>
                <a:cubicBezTo>
                  <a:pt x="9369" y="10857"/>
                  <a:pt x="9478" y="10670"/>
                  <a:pt x="9617" y="10520"/>
                </a:cubicBezTo>
                <a:cubicBezTo>
                  <a:pt x="9755" y="10370"/>
                  <a:pt x="9914" y="10256"/>
                  <a:pt x="10094" y="10176"/>
                </a:cubicBezTo>
                <a:cubicBezTo>
                  <a:pt x="10274" y="10097"/>
                  <a:pt x="10407" y="10057"/>
                  <a:pt x="10605" y="10057"/>
                </a:cubicBezTo>
                <a:lnTo>
                  <a:pt x="10605" y="9455"/>
                </a:lnTo>
                <a:lnTo>
                  <a:pt x="11001" y="9455"/>
                </a:lnTo>
                <a:lnTo>
                  <a:pt x="11001" y="10057"/>
                </a:lnTo>
                <a:cubicBezTo>
                  <a:pt x="11199" y="10057"/>
                  <a:pt x="11329" y="10093"/>
                  <a:pt x="11505" y="10167"/>
                </a:cubicBezTo>
                <a:cubicBezTo>
                  <a:pt x="11681" y="10240"/>
                  <a:pt x="11834" y="10350"/>
                  <a:pt x="11963" y="10498"/>
                </a:cubicBezTo>
                <a:cubicBezTo>
                  <a:pt x="12093" y="10644"/>
                  <a:pt x="12196" y="10831"/>
                  <a:pt x="12273" y="11057"/>
                </a:cubicBezTo>
                <a:cubicBezTo>
                  <a:pt x="12350" y="11284"/>
                  <a:pt x="12388" y="11547"/>
                  <a:pt x="12388" y="11847"/>
                </a:cubicBezTo>
                <a:lnTo>
                  <a:pt x="11637" y="11847"/>
                </a:lnTo>
                <a:cubicBezTo>
                  <a:pt x="11628" y="11534"/>
                  <a:pt x="11570" y="11296"/>
                  <a:pt x="11463" y="11130"/>
                </a:cubicBezTo>
                <a:cubicBezTo>
                  <a:pt x="11355" y="10965"/>
                  <a:pt x="11238" y="10882"/>
                  <a:pt x="11001" y="10882"/>
                </a:cubicBezTo>
                <a:lnTo>
                  <a:pt x="11001" y="12819"/>
                </a:lnTo>
                <a:cubicBezTo>
                  <a:pt x="11199" y="12894"/>
                  <a:pt x="11336" y="12978"/>
                  <a:pt x="11525" y="13076"/>
                </a:cubicBezTo>
                <a:cubicBezTo>
                  <a:pt x="11714" y="13175"/>
                  <a:pt x="11881" y="13300"/>
                  <a:pt x="12026" y="13453"/>
                </a:cubicBezTo>
                <a:cubicBezTo>
                  <a:pt x="12171" y="13605"/>
                  <a:pt x="12287" y="13795"/>
                  <a:pt x="12375" y="14021"/>
                </a:cubicBezTo>
                <a:cubicBezTo>
                  <a:pt x="12463" y="14248"/>
                  <a:pt x="12507" y="14526"/>
                  <a:pt x="12507" y="14857"/>
                </a:cubicBezTo>
                <a:cubicBezTo>
                  <a:pt x="12507" y="15199"/>
                  <a:pt x="12466" y="15497"/>
                  <a:pt x="12385" y="15751"/>
                </a:cubicBezTo>
                <a:moveTo>
                  <a:pt x="10800" y="8100"/>
                </a:moveTo>
                <a:cubicBezTo>
                  <a:pt x="8631" y="8100"/>
                  <a:pt x="6873" y="10518"/>
                  <a:pt x="6873" y="13500"/>
                </a:cubicBezTo>
                <a:cubicBezTo>
                  <a:pt x="6873" y="16483"/>
                  <a:pt x="8631" y="18900"/>
                  <a:pt x="10800" y="18900"/>
                </a:cubicBezTo>
                <a:cubicBezTo>
                  <a:pt x="12969" y="18900"/>
                  <a:pt x="14727" y="16483"/>
                  <a:pt x="14727" y="13500"/>
                </a:cubicBezTo>
                <a:cubicBezTo>
                  <a:pt x="14727" y="10518"/>
                  <a:pt x="12969" y="8100"/>
                  <a:pt x="10800" y="8100"/>
                </a:cubicBezTo>
                <a:moveTo>
                  <a:pt x="17182" y="17550"/>
                </a:moveTo>
                <a:lnTo>
                  <a:pt x="16200" y="17550"/>
                </a:lnTo>
                <a:cubicBezTo>
                  <a:pt x="15929" y="17550"/>
                  <a:pt x="15709" y="17852"/>
                  <a:pt x="15709" y="18225"/>
                </a:cubicBezTo>
                <a:cubicBezTo>
                  <a:pt x="15709" y="18598"/>
                  <a:pt x="15929" y="18900"/>
                  <a:pt x="16200" y="18900"/>
                </a:cubicBezTo>
                <a:lnTo>
                  <a:pt x="17182" y="18900"/>
                </a:lnTo>
                <a:cubicBezTo>
                  <a:pt x="17453" y="18900"/>
                  <a:pt x="17673" y="18598"/>
                  <a:pt x="17673" y="18225"/>
                </a:cubicBezTo>
                <a:cubicBezTo>
                  <a:pt x="17673" y="17852"/>
                  <a:pt x="17453" y="17550"/>
                  <a:pt x="17182" y="17550"/>
                </a:cubicBezTo>
                <a:moveTo>
                  <a:pt x="20127" y="8100"/>
                </a:moveTo>
                <a:cubicBezTo>
                  <a:pt x="19856" y="8100"/>
                  <a:pt x="19636" y="7798"/>
                  <a:pt x="19636" y="7425"/>
                </a:cubicBezTo>
                <a:cubicBezTo>
                  <a:pt x="19636" y="7052"/>
                  <a:pt x="19856" y="6750"/>
                  <a:pt x="20127" y="6750"/>
                </a:cubicBezTo>
                <a:cubicBezTo>
                  <a:pt x="20399" y="6750"/>
                  <a:pt x="20618" y="7052"/>
                  <a:pt x="20618" y="7425"/>
                </a:cubicBezTo>
                <a:cubicBezTo>
                  <a:pt x="20618" y="7798"/>
                  <a:pt x="20399" y="8100"/>
                  <a:pt x="20127" y="8100"/>
                </a:cubicBezTo>
                <a:moveTo>
                  <a:pt x="20618" y="17674"/>
                </a:moveTo>
                <a:cubicBezTo>
                  <a:pt x="20464" y="17599"/>
                  <a:pt x="20300" y="17550"/>
                  <a:pt x="20127" y="17550"/>
                </a:cubicBezTo>
                <a:cubicBezTo>
                  <a:pt x="19314" y="17550"/>
                  <a:pt x="18655" y="18457"/>
                  <a:pt x="18655" y="19575"/>
                </a:cubicBezTo>
                <a:cubicBezTo>
                  <a:pt x="18655" y="19813"/>
                  <a:pt x="18690" y="20038"/>
                  <a:pt x="18745" y="20250"/>
                </a:cubicBezTo>
                <a:lnTo>
                  <a:pt x="2855" y="20250"/>
                </a:lnTo>
                <a:cubicBezTo>
                  <a:pt x="2910" y="20038"/>
                  <a:pt x="2945" y="19813"/>
                  <a:pt x="2945" y="19575"/>
                </a:cubicBezTo>
                <a:cubicBezTo>
                  <a:pt x="2945" y="18457"/>
                  <a:pt x="2286" y="17550"/>
                  <a:pt x="1473" y="17550"/>
                </a:cubicBezTo>
                <a:cubicBezTo>
                  <a:pt x="1300" y="17550"/>
                  <a:pt x="1136" y="17599"/>
                  <a:pt x="982" y="17674"/>
                </a:cubicBezTo>
                <a:lnTo>
                  <a:pt x="982" y="9326"/>
                </a:lnTo>
                <a:cubicBezTo>
                  <a:pt x="1136" y="9402"/>
                  <a:pt x="1300" y="9450"/>
                  <a:pt x="1473" y="9450"/>
                </a:cubicBezTo>
                <a:cubicBezTo>
                  <a:pt x="2286" y="9450"/>
                  <a:pt x="2945" y="8544"/>
                  <a:pt x="2945" y="7425"/>
                </a:cubicBezTo>
                <a:cubicBezTo>
                  <a:pt x="2945" y="7187"/>
                  <a:pt x="2910" y="6962"/>
                  <a:pt x="2855" y="6750"/>
                </a:cubicBezTo>
                <a:lnTo>
                  <a:pt x="18745" y="6750"/>
                </a:lnTo>
                <a:cubicBezTo>
                  <a:pt x="18690" y="6962"/>
                  <a:pt x="18655" y="7187"/>
                  <a:pt x="18655" y="7425"/>
                </a:cubicBezTo>
                <a:cubicBezTo>
                  <a:pt x="18655" y="8544"/>
                  <a:pt x="19314" y="9450"/>
                  <a:pt x="20127" y="9450"/>
                </a:cubicBezTo>
                <a:cubicBezTo>
                  <a:pt x="20300" y="9450"/>
                  <a:pt x="20464" y="9402"/>
                  <a:pt x="20618" y="9326"/>
                </a:cubicBezTo>
                <a:cubicBezTo>
                  <a:pt x="20618" y="9326"/>
                  <a:pt x="20618" y="17674"/>
                  <a:pt x="20618" y="17674"/>
                </a:cubicBezTo>
                <a:close/>
                <a:moveTo>
                  <a:pt x="20127" y="20250"/>
                </a:moveTo>
                <a:cubicBezTo>
                  <a:pt x="19856" y="20250"/>
                  <a:pt x="19636" y="19948"/>
                  <a:pt x="19636" y="19575"/>
                </a:cubicBezTo>
                <a:cubicBezTo>
                  <a:pt x="19636" y="19203"/>
                  <a:pt x="19856" y="18900"/>
                  <a:pt x="20127" y="18900"/>
                </a:cubicBezTo>
                <a:cubicBezTo>
                  <a:pt x="20399" y="18900"/>
                  <a:pt x="20618" y="19203"/>
                  <a:pt x="20618" y="19575"/>
                </a:cubicBezTo>
                <a:cubicBezTo>
                  <a:pt x="20618" y="19948"/>
                  <a:pt x="20399" y="20250"/>
                  <a:pt x="20127" y="20250"/>
                </a:cubicBezTo>
                <a:moveTo>
                  <a:pt x="1473" y="20250"/>
                </a:moveTo>
                <a:cubicBezTo>
                  <a:pt x="1201" y="20250"/>
                  <a:pt x="982" y="19948"/>
                  <a:pt x="982" y="19575"/>
                </a:cubicBezTo>
                <a:cubicBezTo>
                  <a:pt x="982" y="19203"/>
                  <a:pt x="1201" y="18900"/>
                  <a:pt x="1473" y="18900"/>
                </a:cubicBezTo>
                <a:cubicBezTo>
                  <a:pt x="1744" y="18900"/>
                  <a:pt x="1964" y="19203"/>
                  <a:pt x="1964" y="19575"/>
                </a:cubicBezTo>
                <a:cubicBezTo>
                  <a:pt x="1964" y="19948"/>
                  <a:pt x="1744" y="20250"/>
                  <a:pt x="1473" y="20250"/>
                </a:cubicBezTo>
                <a:moveTo>
                  <a:pt x="1473" y="6750"/>
                </a:moveTo>
                <a:cubicBezTo>
                  <a:pt x="1744" y="6750"/>
                  <a:pt x="1964" y="7052"/>
                  <a:pt x="1964" y="7425"/>
                </a:cubicBezTo>
                <a:cubicBezTo>
                  <a:pt x="1964" y="7798"/>
                  <a:pt x="1744" y="8100"/>
                  <a:pt x="1473" y="8100"/>
                </a:cubicBezTo>
                <a:cubicBezTo>
                  <a:pt x="1201" y="8100"/>
                  <a:pt x="982" y="7798"/>
                  <a:pt x="982" y="7425"/>
                </a:cubicBezTo>
                <a:cubicBezTo>
                  <a:pt x="982" y="7052"/>
                  <a:pt x="1201" y="6750"/>
                  <a:pt x="1473" y="6750"/>
                </a:cubicBezTo>
                <a:moveTo>
                  <a:pt x="20618" y="5400"/>
                </a:moveTo>
                <a:lnTo>
                  <a:pt x="982" y="5400"/>
                </a:lnTo>
                <a:cubicBezTo>
                  <a:pt x="440" y="5400"/>
                  <a:pt x="0" y="6004"/>
                  <a:pt x="0" y="6750"/>
                </a:cubicBezTo>
                <a:lnTo>
                  <a:pt x="0" y="20250"/>
                </a:lnTo>
                <a:cubicBezTo>
                  <a:pt x="0" y="20996"/>
                  <a:pt x="440" y="21600"/>
                  <a:pt x="982" y="21600"/>
                </a:cubicBezTo>
                <a:lnTo>
                  <a:pt x="20618" y="21600"/>
                </a:lnTo>
                <a:cubicBezTo>
                  <a:pt x="21160" y="21600"/>
                  <a:pt x="21600" y="20996"/>
                  <a:pt x="21600" y="20250"/>
                </a:cubicBezTo>
                <a:lnTo>
                  <a:pt x="21600" y="6750"/>
                </a:lnTo>
                <a:cubicBezTo>
                  <a:pt x="21600" y="6004"/>
                  <a:pt x="21160" y="5400"/>
                  <a:pt x="20618" y="5400"/>
                </a:cubicBezTo>
                <a:moveTo>
                  <a:pt x="2455" y="4050"/>
                </a:moveTo>
                <a:lnTo>
                  <a:pt x="19145" y="4050"/>
                </a:lnTo>
                <a:cubicBezTo>
                  <a:pt x="19417" y="4050"/>
                  <a:pt x="19636" y="3748"/>
                  <a:pt x="19636" y="3376"/>
                </a:cubicBezTo>
                <a:cubicBezTo>
                  <a:pt x="19636" y="3002"/>
                  <a:pt x="19417" y="2700"/>
                  <a:pt x="19145" y="2700"/>
                </a:cubicBezTo>
                <a:lnTo>
                  <a:pt x="2455" y="2700"/>
                </a:lnTo>
                <a:cubicBezTo>
                  <a:pt x="2183" y="2700"/>
                  <a:pt x="1964" y="3002"/>
                  <a:pt x="1964" y="3376"/>
                </a:cubicBezTo>
                <a:cubicBezTo>
                  <a:pt x="1964" y="3748"/>
                  <a:pt x="2183" y="4050"/>
                  <a:pt x="2455" y="4050"/>
                </a:cubicBezTo>
                <a:moveTo>
                  <a:pt x="4418" y="1350"/>
                </a:moveTo>
                <a:lnTo>
                  <a:pt x="17182" y="1350"/>
                </a:lnTo>
                <a:cubicBezTo>
                  <a:pt x="17453" y="1350"/>
                  <a:pt x="17673" y="1048"/>
                  <a:pt x="17673" y="675"/>
                </a:cubicBezTo>
                <a:cubicBezTo>
                  <a:pt x="17673" y="302"/>
                  <a:pt x="17453" y="0"/>
                  <a:pt x="17182" y="0"/>
                </a:cubicBezTo>
                <a:lnTo>
                  <a:pt x="4418" y="0"/>
                </a:lnTo>
                <a:cubicBezTo>
                  <a:pt x="4147" y="0"/>
                  <a:pt x="3927" y="302"/>
                  <a:pt x="3927" y="675"/>
                </a:cubicBezTo>
                <a:cubicBezTo>
                  <a:pt x="3927" y="1048"/>
                  <a:pt x="4147" y="1350"/>
                  <a:pt x="4418" y="1350"/>
                </a:cubicBezTo>
                <a:moveTo>
                  <a:pt x="5400" y="8100"/>
                </a:moveTo>
                <a:lnTo>
                  <a:pt x="4418" y="8100"/>
                </a:lnTo>
                <a:cubicBezTo>
                  <a:pt x="4147" y="8100"/>
                  <a:pt x="3927" y="8403"/>
                  <a:pt x="3927" y="8775"/>
                </a:cubicBezTo>
                <a:cubicBezTo>
                  <a:pt x="3927" y="9148"/>
                  <a:pt x="4147" y="9450"/>
                  <a:pt x="4418" y="9450"/>
                </a:cubicBezTo>
                <a:lnTo>
                  <a:pt x="5400" y="9450"/>
                </a:lnTo>
                <a:cubicBezTo>
                  <a:pt x="5671" y="9450"/>
                  <a:pt x="5891" y="9148"/>
                  <a:pt x="5891" y="8775"/>
                </a:cubicBezTo>
                <a:cubicBezTo>
                  <a:pt x="5891" y="8403"/>
                  <a:pt x="5671" y="8100"/>
                  <a:pt x="5400" y="8100"/>
                </a:cubicBezTo>
              </a:path>
            </a:pathLst>
          </a:custGeom>
          <a:solidFill>
            <a:srgbClr val="FFFFFF"/>
          </a:solidFill>
          <a:ln>
            <a:noFill/>
          </a:ln>
          <a:extLs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spTree>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AutoShape 1"/>
          <p:cNvSpPr/>
          <p:nvPr/>
        </p:nvSpPr>
        <p:spPr bwMode="auto">
          <a:xfrm>
            <a:off x="-77788" y="2000250"/>
            <a:ext cx="13612812" cy="10731500"/>
          </a:xfrm>
          <a:custGeom>
            <a:avLst/>
            <a:gdLst/>
            <a:ahLst/>
            <a:cxnLst/>
            <a:rect l="0" t="0" r="r" b="b"/>
            <a:pathLst>
              <a:path w="21600" h="21600">
                <a:moveTo>
                  <a:pt x="16885" y="21600"/>
                </a:moveTo>
                <a:lnTo>
                  <a:pt x="0" y="21600"/>
                </a:lnTo>
                <a:lnTo>
                  <a:pt x="0" y="0"/>
                </a:lnTo>
                <a:lnTo>
                  <a:pt x="21600" y="0"/>
                </a:lnTo>
                <a:cubicBezTo>
                  <a:pt x="21600" y="0"/>
                  <a:pt x="16885" y="21600"/>
                  <a:pt x="16885" y="21600"/>
                </a:cubicBezTo>
                <a:close/>
                <a:moveTo>
                  <a:pt x="16885" y="21600"/>
                </a:moveTo>
              </a:path>
            </a:pathLst>
          </a:custGeom>
          <a:blipFill dpi="0" rotWithShape="1">
            <a:blip r:embed="rId3">
              <a:alphaModFix amt="44000"/>
              <a:extLst>
                <a:ext uri="{28A0092B-C50C-407E-A947-70E740481C1C}">
                  <a14:useLocalDpi xmlns:a14="http://schemas.microsoft.com/office/drawing/2010/main"/>
                </a:ext>
              </a:extLst>
            </a:blip>
            <a:stretch>
              <a:fillRect/>
            </a:stretch>
          </a:blipFill>
          <a:ln>
            <a:noFill/>
          </a:ln>
        </p:spPr>
        <p:txBody>
          <a:bodyPr lIns="0" tIns="0" rIns="0" bIns="0"/>
          <a:lstStyle/>
          <a:p>
            <a:endParaRPr lang="en-US">
              <a:latin typeface="Arial"/>
              <a:ea typeface="Arial"/>
              <a:cs typeface="Arial"/>
            </a:endParaRPr>
          </a:p>
        </p:txBody>
      </p:sp>
      <p:sp>
        <p:nvSpPr>
          <p:cNvPr id="25602" name="AutoShape 2"/>
          <p:cNvSpPr/>
          <p:nvPr/>
        </p:nvSpPr>
        <p:spPr bwMode="auto">
          <a:xfrm>
            <a:off x="7285038" y="2024063"/>
            <a:ext cx="6257925" cy="10714037"/>
          </a:xfrm>
          <a:custGeom>
            <a:avLst/>
            <a:gdLst/>
            <a:ahLst/>
            <a:cxnLst/>
            <a:rect l="0" t="0" r="r" b="b"/>
            <a:pathLst>
              <a:path w="21600" h="21600">
                <a:moveTo>
                  <a:pt x="11344" y="21600"/>
                </a:moveTo>
                <a:lnTo>
                  <a:pt x="0" y="21600"/>
                </a:lnTo>
                <a:lnTo>
                  <a:pt x="21600" y="0"/>
                </a:lnTo>
                <a:cubicBezTo>
                  <a:pt x="21600" y="0"/>
                  <a:pt x="11344" y="21600"/>
                  <a:pt x="11344" y="21600"/>
                </a:cubicBezTo>
                <a:close/>
                <a:moveTo>
                  <a:pt x="11344" y="21600"/>
                </a:moveTo>
              </a:path>
            </a:pathLst>
          </a:custGeom>
          <a:solidFill>
            <a:schemeClr val="accent2"/>
          </a:solidFill>
          <a:ln>
            <a:noFill/>
          </a:ln>
        </p:spPr>
        <p:txBody>
          <a:bodyPr lIns="0" tIns="0" rIns="0" bIns="0"/>
          <a:lstStyle/>
          <a:p>
            <a:endParaRPr lang="en-US">
              <a:latin typeface="Arial"/>
              <a:ea typeface="Arial"/>
              <a:cs typeface="Arial"/>
            </a:endParaRPr>
          </a:p>
        </p:txBody>
      </p:sp>
      <p:sp>
        <p:nvSpPr>
          <p:cNvPr id="25603" name="Rectangle 3"/>
          <p:cNvSpPr/>
          <p:nvPr/>
        </p:nvSpPr>
        <p:spPr bwMode="auto">
          <a:xfrm>
            <a:off x="13335000" y="8077200"/>
            <a:ext cx="13017500" cy="33147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pPr algn="l">
              <a:lnSpc>
                <a:spcPct val="80000"/>
              </a:lnSpc>
            </a:pPr>
            <a:r>
              <a:rPr lang="en-US" sz="14400">
                <a:solidFill>
                  <a:srgbClr val="1A1A1A"/>
                </a:solidFill>
                <a:latin typeface="Helvetica" pitchFamily="2" charset="0"/>
                <a:ea typeface="Arial"/>
                <a:cs typeface="Lobster 1.3" charset="0"/>
                <a:sym typeface="Lobster 1.3" charset="0"/>
              </a:rPr>
              <a:t>Future</a:t>
            </a:r>
          </a:p>
          <a:p>
            <a:pPr algn="l">
              <a:lnSpc>
                <a:spcPct val="80000"/>
              </a:lnSpc>
            </a:pPr>
            <a:r>
              <a:rPr lang="en-US" sz="14400">
                <a:solidFill>
                  <a:srgbClr val="1A1A1A"/>
                </a:solidFill>
                <a:latin typeface="Helvetica" pitchFamily="2" charset="0"/>
                <a:ea typeface="Arial"/>
                <a:cs typeface="Lobster 1.3" charset="0"/>
                <a:sym typeface="Lobster 1.3" charset="0"/>
              </a:rPr>
              <a:t>Outlook</a:t>
            </a:r>
          </a:p>
        </p:txBody>
      </p:sp>
      <p:sp>
        <p:nvSpPr>
          <p:cNvPr id="25604" name="Rectangle 4"/>
          <p:cNvSpPr/>
          <p:nvPr/>
        </p:nvSpPr>
        <p:spPr bwMode="auto">
          <a:xfrm>
            <a:off x="13535025" y="3378200"/>
            <a:ext cx="9664700" cy="22606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pPr marL="457200" indent="-457200" algn="l">
              <a:buFont typeface="Arial" panose="020B0604020202020204" pitchFamily="34" charset="0"/>
              <a:buChar char="•"/>
            </a:pPr>
            <a:r>
              <a:rPr lang="en-US" sz="2800" b="1">
                <a:solidFill>
                  <a:schemeClr val="tx1"/>
                </a:solidFill>
                <a:effectLst/>
                <a:latin typeface="FreightSans Pro Bold" panose="02000606030000020004" pitchFamily="2" charset="0"/>
              </a:rPr>
              <a:t>Employment of professional surveyors is predicted grow in the coming years. </a:t>
            </a:r>
          </a:p>
          <a:p>
            <a:pPr marL="457200" indent="-457200" algn="l">
              <a:buFont typeface="Arial" panose="020B0604020202020204" pitchFamily="34" charset="0"/>
              <a:buChar char="•"/>
            </a:pPr>
            <a:endParaRPr lang="en-US" sz="2800" b="1">
              <a:solidFill>
                <a:schemeClr val="tx1"/>
              </a:solidFill>
              <a:latin typeface="FreightSans Pro Bold" panose="02000606030000020004" pitchFamily="2" charset="0"/>
            </a:endParaRPr>
          </a:p>
          <a:p>
            <a:pPr marL="342900" indent="-342900" algn="l">
              <a:buFont typeface="Arial" panose="020B0604020202020204" pitchFamily="34" charset="0"/>
              <a:buChar char="•"/>
            </a:pPr>
            <a:r>
              <a:rPr lang="en-US" sz="2800" b="1">
                <a:latin typeface="Helvetica" pitchFamily="2" charset="0"/>
              </a:rPr>
              <a:t>About 3,800 openings for surveyors are projected each year, on average, over the decade. Most of those openings are expected to result from the need to replace workers who exit the labor force, such as to retire. </a:t>
            </a:r>
            <a:endParaRPr lang="en-US" sz="2800" b="1">
              <a:solidFill>
                <a:schemeClr val="tx1"/>
              </a:solidFill>
              <a:effectLst/>
              <a:latin typeface="Helvetica" pitchFamily="2" charset="0"/>
            </a:endParaRPr>
          </a:p>
          <a:p>
            <a:pPr algn="just">
              <a:lnSpc>
                <a:spcPct val="130000"/>
              </a:lnSpc>
            </a:pPr>
            <a:endParaRPr lang="en-US" sz="2400">
              <a:solidFill>
                <a:srgbClr val="1A1A1A"/>
              </a:solidFill>
              <a:latin typeface="Arial"/>
              <a:ea typeface="Arial"/>
              <a:cs typeface="Arial"/>
              <a:sym typeface="Helvetica Neue" charset="0"/>
            </a:endParaRPr>
          </a:p>
        </p:txBody>
      </p:sp>
      <p:sp>
        <p:nvSpPr>
          <p:cNvPr id="25606" name="Line 6"/>
          <p:cNvSpPr>
            <a:spLocks noChangeShapeType="1"/>
          </p:cNvSpPr>
          <p:nvPr/>
        </p:nvSpPr>
        <p:spPr bwMode="auto">
          <a:xfrm rot="10800000" flipH="1">
            <a:off x="555625" y="438150"/>
            <a:ext cx="401638" cy="401638"/>
          </a:xfrm>
          <a:prstGeom prst="line">
            <a:avLst/>
          </a:prstGeom>
          <a:noFill/>
          <a:ln w="50800" cap="flat">
            <a:solidFill>
              <a:srgbClr val="1A1A1A"/>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3" name="Rectangle 1">
            <a:extLst>
              <a:ext uri="{FF2B5EF4-FFF2-40B4-BE49-F238E27FC236}">
                <a16:creationId xmlns:a16="http://schemas.microsoft.com/office/drawing/2014/main" id="{A0773F14-F428-BC59-35B0-7E20B91DCA59}"/>
              </a:ext>
            </a:extLst>
          </p:cNvPr>
          <p:cNvSpPr/>
          <p:nvPr/>
        </p:nvSpPr>
        <p:spPr bwMode="auto">
          <a:xfrm>
            <a:off x="889000" y="707248"/>
            <a:ext cx="6674328" cy="553998"/>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3600" spc="300">
                <a:solidFill>
                  <a:schemeClr val="bg1">
                    <a:lumMod val="65000"/>
                  </a:schemeClr>
                </a:solidFill>
                <a:latin typeface="Helvetica" pitchFamily="2" charset="0"/>
                <a:ea typeface="Arial"/>
                <a:cs typeface="Lobster 1.3" charset="0"/>
                <a:sym typeface="Lobster 1.3" charset="0"/>
              </a:rPr>
              <a:t>SURVEYING AS A CAREER</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p159="http://schemas.microsoft.com/office/powerpoint/2015/09/main" xmlns:p15="http://schemas.microsoft.com/office/powerpoint/2012/main" xmlns:a14="http://schemas.microsoft.com/office/drawing/2010/main"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fld id="{3CFFAABA-6F76-8043-8189-E6E28A21609D}" type="slidenum">
              <a:rPr lang="en-US"/>
              <a:t>17</a:t>
            </a:fld>
            <a:endParaRPr lang="en-US"/>
          </a:p>
        </p:txBody>
      </p:sp>
      <p:sp>
        <p:nvSpPr>
          <p:cNvPr id="8193" name="Rectangle 1"/>
          <p:cNvSpPr/>
          <p:nvPr/>
        </p:nvSpPr>
        <p:spPr bwMode="auto">
          <a:xfrm>
            <a:off x="0" y="0"/>
            <a:ext cx="24420512" cy="13716000"/>
          </a:xfrm>
          <a:prstGeom prst="rect">
            <a:avLst/>
          </a:prstGeom>
          <a:blipFill dpi="0" rotWithShape="1">
            <a:blip r:embed="rId3">
              <a:extLst>
                <a:ext uri="{BEBA8EAE-BF5A-486C-A8C5-ECC9F3942E4B}">
                  <a14:imgProps xmlns:a14="http://schemas.microsoft.com/office/drawing/2010/main">
                    <a14:imgLayer r:embed="rId4">
                      <a14:imgEffect>
                        <a14:colorTemperature colorTemp="5814"/>
                      </a14:imgEffect>
                      <a14:imgEffect>
                        <a14:saturation sat="136000"/>
                      </a14:imgEffect>
                      <a14:imgEffect>
                        <a14:brightnessContrast bright="34000"/>
                      </a14:imgEffect>
                    </a14:imgLayer>
                  </a14:imgProps>
                </a:ext>
                <a:ext uri="{28A0092B-C50C-407E-A947-70E740481C1C}">
                  <a14:useLocalDpi xmlns:a14="http://schemas.microsoft.com/office/drawing/2010/main"/>
                </a:ext>
              </a:extLst>
            </a:blip>
            <a:stretch>
              <a:fillRect l="-573" r="-573"/>
            </a:stretch>
          </a:blipFill>
          <a:ln>
            <a:noFill/>
          </a:ln>
        </p:spPr>
        <p:txBody>
          <a:bodyPr lIns="0" tIns="0" rIns="0" bIns="0"/>
          <a:lstStyle/>
          <a:p>
            <a:endParaRPr lang="en-US">
              <a:latin typeface="Arial"/>
              <a:ea typeface="Arial"/>
              <a:cs typeface="Arial"/>
            </a:endParaRPr>
          </a:p>
        </p:txBody>
      </p:sp>
      <p:sp>
        <p:nvSpPr>
          <p:cNvPr id="8194" name="Rectangle 2"/>
          <p:cNvSpPr/>
          <p:nvPr/>
        </p:nvSpPr>
        <p:spPr bwMode="auto">
          <a:xfrm>
            <a:off x="12927807" y="2743200"/>
            <a:ext cx="10237784" cy="8674100"/>
          </a:xfrm>
          <a:prstGeom prst="rect">
            <a:avLst/>
          </a:prstGeom>
          <a:solidFill>
            <a:schemeClr val="accent1">
              <a:alpha val="64999"/>
            </a:schemeClr>
          </a:solidFill>
          <a:ln w="38100" cap="flat">
            <a:solidFill>
              <a:schemeClr val="accent2">
                <a:alpha val="64999"/>
              </a:schemeClr>
            </a:solidFill>
            <a:prstDash val="solid"/>
            <a:miter lim="800000"/>
            <a:headEnd type="none" w="med" len="med"/>
            <a:tailEnd type="none" w="med" len="med"/>
          </a:ln>
        </p:spPr>
        <p:txBody>
          <a:bodyPr lIns="0" tIns="0" rIns="0" bIns="0"/>
          <a:lstStyle/>
          <a:p>
            <a:endParaRPr lang="en-US">
              <a:latin typeface="Arial"/>
              <a:ea typeface="Arial"/>
              <a:cs typeface="Arial"/>
            </a:endParaRPr>
          </a:p>
        </p:txBody>
      </p:sp>
      <p:sp>
        <p:nvSpPr>
          <p:cNvPr id="8195" name="AutoShape 3"/>
          <p:cNvSpPr/>
          <p:nvPr/>
        </p:nvSpPr>
        <p:spPr bwMode="auto">
          <a:xfrm>
            <a:off x="13291004" y="3530600"/>
            <a:ext cx="1371600" cy="889000"/>
          </a:xfrm>
          <a:custGeom>
            <a:avLst/>
            <a:gdLst/>
            <a:ahLst/>
            <a:cxnLst/>
            <a:rect l="0" t="0" r="r" b="b"/>
            <a:pathLst>
              <a:path w="21600" h="21600">
                <a:moveTo>
                  <a:pt x="18700" y="9257"/>
                </a:moveTo>
                <a:cubicBezTo>
                  <a:pt x="20074" y="10534"/>
                  <a:pt x="20760" y="12556"/>
                  <a:pt x="20760" y="14790"/>
                </a:cubicBezTo>
                <a:cubicBezTo>
                  <a:pt x="20760" y="18727"/>
                  <a:pt x="18776" y="21600"/>
                  <a:pt x="16028" y="21600"/>
                </a:cubicBezTo>
                <a:cubicBezTo>
                  <a:pt x="13586" y="21600"/>
                  <a:pt x="11372" y="19046"/>
                  <a:pt x="11372" y="14790"/>
                </a:cubicBezTo>
                <a:cubicBezTo>
                  <a:pt x="11372" y="12662"/>
                  <a:pt x="11907" y="10853"/>
                  <a:pt x="12746" y="9151"/>
                </a:cubicBezTo>
                <a:lnTo>
                  <a:pt x="17097" y="0"/>
                </a:lnTo>
                <a:lnTo>
                  <a:pt x="21600" y="0"/>
                </a:lnTo>
                <a:cubicBezTo>
                  <a:pt x="21600" y="0"/>
                  <a:pt x="18700" y="9257"/>
                  <a:pt x="18700" y="9257"/>
                </a:cubicBezTo>
                <a:close/>
                <a:moveTo>
                  <a:pt x="7327" y="9257"/>
                </a:moveTo>
                <a:cubicBezTo>
                  <a:pt x="8701" y="10534"/>
                  <a:pt x="9388" y="12556"/>
                  <a:pt x="9388" y="14790"/>
                </a:cubicBezTo>
                <a:cubicBezTo>
                  <a:pt x="9388" y="18727"/>
                  <a:pt x="7404" y="21600"/>
                  <a:pt x="4656" y="21600"/>
                </a:cubicBezTo>
                <a:cubicBezTo>
                  <a:pt x="2213" y="21600"/>
                  <a:pt x="0" y="19046"/>
                  <a:pt x="0" y="14790"/>
                </a:cubicBezTo>
                <a:cubicBezTo>
                  <a:pt x="0" y="12662"/>
                  <a:pt x="534" y="10853"/>
                  <a:pt x="1374" y="9151"/>
                </a:cubicBezTo>
                <a:lnTo>
                  <a:pt x="5724" y="0"/>
                </a:lnTo>
                <a:lnTo>
                  <a:pt x="10228" y="0"/>
                </a:lnTo>
                <a:cubicBezTo>
                  <a:pt x="10228" y="0"/>
                  <a:pt x="7327" y="9257"/>
                  <a:pt x="7327" y="9257"/>
                </a:cubicBezTo>
                <a:close/>
                <a:moveTo>
                  <a:pt x="7327" y="9257"/>
                </a:moveTo>
              </a:path>
            </a:pathLst>
          </a:custGeom>
          <a:solidFill>
            <a:schemeClr val="accent2">
              <a:lumMod val="75000"/>
            </a:schemeClr>
          </a:solidFill>
          <a:ln>
            <a:solidFill>
              <a:schemeClr val="accent2">
                <a:lumMod val="50000"/>
              </a:schemeClr>
            </a:solidFill>
          </a:ln>
        </p:spPr>
        <p:txBody>
          <a:bodyPr lIns="0" tIns="0" rIns="0" bIns="0"/>
          <a:lstStyle/>
          <a:p>
            <a:endParaRPr lang="en-US">
              <a:latin typeface="Arial"/>
              <a:ea typeface="Arial"/>
              <a:cs typeface="Arial"/>
            </a:endParaRPr>
          </a:p>
        </p:txBody>
      </p:sp>
      <p:sp>
        <p:nvSpPr>
          <p:cNvPr id="8196" name="AutoShape 4"/>
          <p:cNvSpPr/>
          <p:nvPr/>
        </p:nvSpPr>
        <p:spPr bwMode="auto">
          <a:xfrm>
            <a:off x="21368645" y="9398000"/>
            <a:ext cx="1371600" cy="889000"/>
          </a:xfrm>
          <a:custGeom>
            <a:avLst/>
            <a:gdLst/>
            <a:ahLst/>
            <a:cxnLst/>
            <a:rect l="0" t="0" r="r" b="b"/>
            <a:pathLst>
              <a:path w="21600" h="21600">
                <a:moveTo>
                  <a:pt x="18700" y="9257"/>
                </a:moveTo>
                <a:cubicBezTo>
                  <a:pt x="20074" y="10534"/>
                  <a:pt x="20760" y="12556"/>
                  <a:pt x="20760" y="14790"/>
                </a:cubicBezTo>
                <a:cubicBezTo>
                  <a:pt x="20760" y="18727"/>
                  <a:pt x="18776" y="21600"/>
                  <a:pt x="16028" y="21600"/>
                </a:cubicBezTo>
                <a:cubicBezTo>
                  <a:pt x="13586" y="21600"/>
                  <a:pt x="11372" y="19046"/>
                  <a:pt x="11372" y="14790"/>
                </a:cubicBezTo>
                <a:cubicBezTo>
                  <a:pt x="11372" y="12662"/>
                  <a:pt x="11907" y="10853"/>
                  <a:pt x="12746" y="9151"/>
                </a:cubicBezTo>
                <a:lnTo>
                  <a:pt x="17097" y="0"/>
                </a:lnTo>
                <a:lnTo>
                  <a:pt x="21600" y="0"/>
                </a:lnTo>
                <a:cubicBezTo>
                  <a:pt x="21600" y="0"/>
                  <a:pt x="18700" y="9257"/>
                  <a:pt x="18700" y="9257"/>
                </a:cubicBezTo>
                <a:close/>
                <a:moveTo>
                  <a:pt x="7327" y="9257"/>
                </a:moveTo>
                <a:cubicBezTo>
                  <a:pt x="8701" y="10534"/>
                  <a:pt x="9388" y="12556"/>
                  <a:pt x="9388" y="14790"/>
                </a:cubicBezTo>
                <a:cubicBezTo>
                  <a:pt x="9388" y="18727"/>
                  <a:pt x="7404" y="21600"/>
                  <a:pt x="4656" y="21600"/>
                </a:cubicBezTo>
                <a:cubicBezTo>
                  <a:pt x="2213" y="21600"/>
                  <a:pt x="0" y="19046"/>
                  <a:pt x="0" y="14790"/>
                </a:cubicBezTo>
                <a:cubicBezTo>
                  <a:pt x="0" y="12662"/>
                  <a:pt x="534" y="10853"/>
                  <a:pt x="1374" y="9151"/>
                </a:cubicBezTo>
                <a:lnTo>
                  <a:pt x="5724" y="0"/>
                </a:lnTo>
                <a:lnTo>
                  <a:pt x="10228" y="0"/>
                </a:lnTo>
                <a:cubicBezTo>
                  <a:pt x="10228" y="0"/>
                  <a:pt x="7327" y="9257"/>
                  <a:pt x="7327" y="9257"/>
                </a:cubicBezTo>
                <a:close/>
                <a:moveTo>
                  <a:pt x="7327" y="9257"/>
                </a:moveTo>
              </a:path>
            </a:pathLst>
          </a:custGeom>
          <a:solidFill>
            <a:schemeClr val="accent2">
              <a:lumMod val="75000"/>
            </a:schemeClr>
          </a:solidFill>
          <a:ln>
            <a:noFill/>
          </a:ln>
        </p:spPr>
        <p:txBody>
          <a:bodyPr lIns="0" tIns="0" rIns="0" bIns="0"/>
          <a:lstStyle/>
          <a:p>
            <a:endParaRPr lang="en-US">
              <a:latin typeface="Arial"/>
              <a:ea typeface="Arial"/>
              <a:cs typeface="Arial"/>
            </a:endParaRPr>
          </a:p>
        </p:txBody>
      </p:sp>
      <p:sp>
        <p:nvSpPr>
          <p:cNvPr id="8197" name="Rectangle 5"/>
          <p:cNvSpPr/>
          <p:nvPr/>
        </p:nvSpPr>
        <p:spPr bwMode="auto">
          <a:xfrm>
            <a:off x="12544329" y="4318000"/>
            <a:ext cx="11455400" cy="18288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pPr>
              <a:lnSpc>
                <a:spcPct val="80000"/>
              </a:lnSpc>
            </a:pPr>
            <a:r>
              <a:rPr lang="en-US" sz="5400" b="1">
                <a:solidFill>
                  <a:srgbClr val="FFFFFF"/>
                </a:solidFill>
                <a:latin typeface="Helvetica" pitchFamily="2" charset="0"/>
                <a:ea typeface="Arial"/>
                <a:cs typeface="Lobster 1.3" charset="0"/>
                <a:sym typeface="Lobster 1.3" charset="0"/>
              </a:rPr>
              <a:t>Pathway to the Profession</a:t>
            </a:r>
          </a:p>
        </p:txBody>
      </p:sp>
      <p:sp>
        <p:nvSpPr>
          <p:cNvPr id="8198" name="Rectangle 6"/>
          <p:cNvSpPr/>
          <p:nvPr/>
        </p:nvSpPr>
        <p:spPr bwMode="auto">
          <a:xfrm>
            <a:off x="13324458" y="6000750"/>
            <a:ext cx="9444481" cy="15875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pPr algn="l"/>
            <a:r>
              <a:rPr lang="en-US" sz="4000">
                <a:solidFill>
                  <a:schemeClr val="bg1"/>
                </a:solidFill>
                <a:effectLst/>
                <a:latin typeface="Helvetica" pitchFamily="2" charset="0"/>
              </a:rPr>
              <a:t>“You can go anywhere as a surveyor. </a:t>
            </a:r>
            <a:r>
              <a:rPr lang="en-US" sz="4000">
                <a:solidFill>
                  <a:schemeClr val="accent5">
                    <a:lumMod val="60000"/>
                    <a:lumOff val="40000"/>
                  </a:schemeClr>
                </a:solidFill>
                <a:effectLst/>
                <a:latin typeface="Helvetica" pitchFamily="2" charset="0"/>
              </a:rPr>
              <a:t>I got an internship offer</a:t>
            </a:r>
            <a:r>
              <a:rPr lang="en-US" sz="4000">
                <a:solidFill>
                  <a:schemeClr val="bg1"/>
                </a:solidFill>
                <a:effectLst/>
                <a:latin typeface="Helvetica" pitchFamily="2" charset="0"/>
              </a:rPr>
              <a:t> from Washington, D.C. Another one from Texas. There’s opportunities in super remote Alaska. That’s the </a:t>
            </a:r>
            <a:r>
              <a:rPr lang="en-US" sz="4000">
                <a:solidFill>
                  <a:schemeClr val="accent5">
                    <a:lumMod val="60000"/>
                    <a:lumOff val="40000"/>
                  </a:schemeClr>
                </a:solidFill>
                <a:effectLst/>
                <a:latin typeface="Helvetica" pitchFamily="2" charset="0"/>
              </a:rPr>
              <a:t>coolest part about surveying</a:t>
            </a:r>
            <a:r>
              <a:rPr lang="en-US" sz="4000">
                <a:solidFill>
                  <a:schemeClr val="bg1"/>
                </a:solidFill>
                <a:effectLst/>
                <a:latin typeface="Helvetica" pitchFamily="2" charset="0"/>
              </a:rPr>
              <a:t>.”</a:t>
            </a:r>
            <a:endParaRPr lang="en-US" sz="3600">
              <a:solidFill>
                <a:schemeClr val="bg1"/>
              </a:solidFill>
              <a:effectLst/>
              <a:latin typeface="Helvetica" pitchFamily="2" charset="0"/>
            </a:endParaRPr>
          </a:p>
          <a:p>
            <a:pPr algn="l"/>
            <a:endParaRPr lang="en-US" sz="4000">
              <a:effectLst/>
              <a:latin typeface="Helvetica" pitchFamily="2" charset="0"/>
            </a:endParaRPr>
          </a:p>
          <a:p>
            <a:pPr algn="l"/>
            <a:r>
              <a:rPr lang="en-US" sz="4000" b="1">
                <a:solidFill>
                  <a:srgbClr val="FFFFFF"/>
                </a:solidFill>
                <a:effectLst/>
                <a:latin typeface="Helvetica" pitchFamily="2" charset="0"/>
              </a:rPr>
              <a:t>Colby Roberts</a:t>
            </a:r>
            <a:endParaRPr lang="en-US" sz="4000" b="1">
              <a:solidFill>
                <a:srgbClr val="FFFFFF"/>
              </a:solidFill>
              <a:latin typeface="Helvetica" pitchFamily="2" charset="0"/>
            </a:endParaRPr>
          </a:p>
          <a:p>
            <a:pPr algn="l"/>
            <a:r>
              <a:rPr lang="en-US" sz="4000" i="1">
                <a:solidFill>
                  <a:srgbClr val="FFFFFF"/>
                </a:solidFill>
                <a:effectLst/>
                <a:latin typeface="Helvetica" pitchFamily="2" charset="0"/>
              </a:rPr>
              <a:t>Freshman, Alfred State College </a:t>
            </a:r>
            <a:endParaRPr lang="en-US" sz="3600" i="1">
              <a:solidFill>
                <a:srgbClr val="FFFFFF"/>
              </a:solidFill>
              <a:effectLst/>
              <a:latin typeface="Helvetica" pitchFamily="2" charset="0"/>
            </a:endParaRPr>
          </a:p>
          <a:p>
            <a:pPr>
              <a:lnSpc>
                <a:spcPct val="130000"/>
              </a:lnSpc>
            </a:pPr>
            <a:endParaRPr lang="en-US" sz="2400">
              <a:solidFill>
                <a:srgbClr val="FFFFFF"/>
              </a:solidFill>
              <a:latin typeface="Arial"/>
              <a:ea typeface="Arial"/>
              <a:cs typeface="Arial"/>
              <a:sym typeface="Helvetica Neue" charset="0"/>
            </a:endParaRPr>
          </a:p>
        </p:txBody>
      </p:sp>
      <p:sp>
        <p:nvSpPr>
          <p:cNvPr id="8200" name="Line 8"/>
          <p:cNvSpPr>
            <a:spLocks noChangeShapeType="1"/>
          </p:cNvSpPr>
          <p:nvPr/>
        </p:nvSpPr>
        <p:spPr bwMode="auto">
          <a:xfrm flipH="1">
            <a:off x="18046698" y="501650"/>
            <a:ext cx="0" cy="2241550"/>
          </a:xfrm>
          <a:prstGeom prst="line">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8201" name="Oval 9"/>
          <p:cNvSpPr/>
          <p:nvPr/>
        </p:nvSpPr>
        <p:spPr bwMode="auto">
          <a:xfrm>
            <a:off x="17411698" y="11531600"/>
            <a:ext cx="1270000" cy="1270000"/>
          </a:xfrm>
          <a:prstGeom prst="ellipse">
            <a:avLst/>
          </a:prstGeom>
          <a:solidFill>
            <a:srgbClr val="FFFFFF"/>
          </a:solidFill>
          <a:ln>
            <a:noFill/>
          </a:ln>
          <a:extLs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254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sp>
        <p:nvSpPr>
          <p:cNvPr id="8202" name="AutoShape 10"/>
          <p:cNvSpPr/>
          <p:nvPr/>
        </p:nvSpPr>
        <p:spPr bwMode="auto">
          <a:xfrm>
            <a:off x="17716498" y="12007850"/>
            <a:ext cx="635000" cy="317500"/>
          </a:xfrm>
          <a:custGeom>
            <a:avLst/>
            <a:gdLst/>
            <a:ahLst/>
            <a:cxnLst/>
            <a:rect l="0" t="0" r="r" b="b"/>
            <a:pathLst>
              <a:path w="21600" h="2160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rgbClr val="000000"/>
          </a:solidFill>
          <a:ln>
            <a:noFill/>
          </a:ln>
          <a:extLs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spTree>
    <p:extLst>
      <p:ext uri="{BB962C8B-B14F-4D97-AF65-F5344CB8AC3E}">
        <p14:creationId xmlns:p14="http://schemas.microsoft.com/office/powerpoint/2010/main" val="494846591"/>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descr="College Surveying Program - A Glimpse at Alfred State College">
            <a:hlinkClick r:id="" action="ppaction://media"/>
            <a:extLst>
              <a:ext uri="{FF2B5EF4-FFF2-40B4-BE49-F238E27FC236}">
                <a16:creationId xmlns:a16="http://schemas.microsoft.com/office/drawing/2014/main" id="{AF2DD152-4C8F-1FA6-0DA8-07F1BBA1B58A}"/>
              </a:ext>
            </a:extLst>
          </p:cNvPr>
          <p:cNvPicPr>
            <a:picLocks noGrp="1" noRot="1" noChangeAspect="1"/>
          </p:cNvPicPr>
          <p:nvPr>
            <p:ph idx="1"/>
            <a:videoFile r:link="rId1"/>
          </p:nvPr>
        </p:nvPicPr>
        <p:blipFill>
          <a:blip r:embed="rId4"/>
          <a:stretch>
            <a:fillRect/>
          </a:stretch>
        </p:blipFill>
        <p:spPr>
          <a:xfrm>
            <a:off x="546110" y="296903"/>
            <a:ext cx="23291780" cy="13122194"/>
          </a:xfrm>
          <a:prstGeom prst="rect">
            <a:avLst/>
          </a:prstGeom>
        </p:spPr>
      </p:pic>
    </p:spTree>
    <p:extLst>
      <p:ext uri="{BB962C8B-B14F-4D97-AF65-F5344CB8AC3E}">
        <p14:creationId xmlns:p14="http://schemas.microsoft.com/office/powerpoint/2010/main" val="11950161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FCC9CA-A4CF-A36D-8BEB-5DC220E22D4B}"/>
              </a:ext>
            </a:extLst>
          </p:cNvPr>
          <p:cNvPicPr>
            <a:picLocks noChangeAspect="1"/>
          </p:cNvPicPr>
          <p:nvPr/>
        </p:nvPicPr>
        <p:blipFill>
          <a:blip r:embed="rId3"/>
          <a:srcRect b="15642"/>
          <a:stretch>
            <a:fillRect/>
          </a:stretch>
        </p:blipFill>
        <p:spPr>
          <a:xfrm>
            <a:off x="-23814" y="-38100"/>
            <a:ext cx="24407812" cy="13716000"/>
          </a:xfrm>
          <a:prstGeom prst="rect">
            <a:avLst/>
          </a:prstGeom>
        </p:spPr>
      </p:pic>
      <p:sp>
        <p:nvSpPr>
          <p:cNvPr id="2" name="Rectangle 1">
            <a:extLst>
              <a:ext uri="{FF2B5EF4-FFF2-40B4-BE49-F238E27FC236}">
                <a16:creationId xmlns:a16="http://schemas.microsoft.com/office/drawing/2014/main" id="{03D03F6A-311B-B663-3E04-5CFE0FBD25B1}"/>
              </a:ext>
            </a:extLst>
          </p:cNvPr>
          <p:cNvSpPr/>
          <p:nvPr/>
        </p:nvSpPr>
        <p:spPr bwMode="auto">
          <a:xfrm>
            <a:off x="-23813" y="0"/>
            <a:ext cx="24418927" cy="13716000"/>
          </a:xfrm>
          <a:prstGeom prst="rect">
            <a:avLst/>
          </a:prstGeom>
          <a:solidFill>
            <a:schemeClr val="accent1">
              <a:alpha val="78000"/>
            </a:schemeClr>
          </a:solidFill>
          <a:ln>
            <a:noFill/>
          </a:ln>
          <a:extLs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254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sp>
        <p:nvSpPr>
          <p:cNvPr id="12289" name="Line 1"/>
          <p:cNvSpPr>
            <a:spLocks noChangeShapeType="1"/>
          </p:cNvSpPr>
          <p:nvPr/>
        </p:nvSpPr>
        <p:spPr bwMode="auto">
          <a:xfrm flipH="1">
            <a:off x="9894888" y="8910638"/>
            <a:ext cx="5272087" cy="0"/>
          </a:xfrm>
          <a:prstGeom prst="line">
            <a:avLst/>
          </a:prstGeom>
          <a:noFill/>
          <a:ln w="38100" cap="flat">
            <a:solidFill>
              <a:schemeClr val="accent2"/>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12290" name="AutoShape 2"/>
          <p:cNvSpPr>
            <a:spLocks noChangeAspect="1"/>
          </p:cNvSpPr>
          <p:nvPr/>
        </p:nvSpPr>
        <p:spPr bwMode="auto">
          <a:xfrm>
            <a:off x="2593658" y="5689600"/>
            <a:ext cx="6653530" cy="6653530"/>
          </a:xfrm>
          <a:prstGeom prst="roundRect">
            <a:avLst/>
          </a:prstGeom>
          <a:blipFill dpi="0" rotWithShape="1">
            <a:blip r:embed="rId4">
              <a:extLst>
                <a:ext uri="{BEBA8EAE-BF5A-486C-A8C5-ECC9F3942E4B}">
                  <a14:imgProps xmlns:a14="http://schemas.microsoft.com/office/drawing/2010/main">
                    <a14:imgLayer r:embed="rId5">
                      <a14:imgEffect>
                        <a14:colorTemperature colorTemp="6346"/>
                      </a14:imgEffect>
                      <a14:imgEffect>
                        <a14:saturation sat="102000"/>
                      </a14:imgEffect>
                      <a14:imgEffect>
                        <a14:brightnessContrast contrast="20000"/>
                      </a14:imgEffect>
                    </a14:imgLayer>
                  </a14:imgProps>
                </a:ext>
                <a:ext uri="{28A0092B-C50C-407E-A947-70E740481C1C}">
                  <a14:useLocalDpi xmlns:a14="http://schemas.microsoft.com/office/drawing/2010/main"/>
                </a:ext>
              </a:extLst>
            </a:blip>
            <a:stretch>
              <a:fillRect l="-66000" r="-28000"/>
            </a:stretch>
          </a:blipFill>
          <a:ln w="127000" cap="flat">
            <a:solidFill>
              <a:schemeClr val="accent2"/>
            </a:solidFill>
            <a:prstDash val="solid"/>
            <a:miter lim="800000"/>
            <a:headEnd type="none" w="med" len="med"/>
            <a:tailEnd type="none" w="med" len="med"/>
          </a:ln>
        </p:spPr>
        <p:txBody>
          <a:bodyPr lIns="0" tIns="0" rIns="0" bIns="0"/>
          <a:lstStyle/>
          <a:p>
            <a:endParaRPr lang="en-US">
              <a:latin typeface="Arial"/>
              <a:ea typeface="Arial"/>
              <a:cs typeface="Arial"/>
            </a:endParaRPr>
          </a:p>
        </p:txBody>
      </p:sp>
      <p:sp>
        <p:nvSpPr>
          <p:cNvPr id="12291" name="Line 3"/>
          <p:cNvSpPr>
            <a:spLocks noChangeShapeType="1"/>
          </p:cNvSpPr>
          <p:nvPr/>
        </p:nvSpPr>
        <p:spPr bwMode="auto">
          <a:xfrm flipH="1">
            <a:off x="12190413" y="4103688"/>
            <a:ext cx="0" cy="9625012"/>
          </a:xfrm>
          <a:prstGeom prst="line">
            <a:avLst/>
          </a:prstGeom>
          <a:noFill/>
          <a:ln w="38100" cap="flat">
            <a:solidFill>
              <a:schemeClr val="accent2"/>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12292" name="Rectangle 4"/>
          <p:cNvSpPr/>
          <p:nvPr/>
        </p:nvSpPr>
        <p:spPr bwMode="auto">
          <a:xfrm>
            <a:off x="9677400" y="4076700"/>
            <a:ext cx="5029200" cy="762000"/>
          </a:xfrm>
          <a:prstGeom prst="rect">
            <a:avLst/>
          </a:prstGeom>
          <a:solidFill>
            <a:srgbClr val="FFFFFF"/>
          </a:solidFill>
          <a:ln w="63500" cap="flat">
            <a:solidFill>
              <a:schemeClr val="accent2"/>
            </a:solidFill>
            <a:prstDash val="solid"/>
            <a:miter lim="800000"/>
            <a:headEnd type="none" w="med" len="med"/>
            <a:tailEnd type="none" w="med" len="med"/>
          </a:ln>
        </p:spPr>
        <p:txBody>
          <a:bodyPr lIns="0" tIns="0" rIns="0" bIns="0"/>
          <a:lstStyle/>
          <a:p>
            <a:endParaRPr lang="en-US">
              <a:latin typeface="Arial"/>
              <a:ea typeface="Arial"/>
              <a:cs typeface="Arial"/>
            </a:endParaRPr>
          </a:p>
        </p:txBody>
      </p:sp>
      <p:sp>
        <p:nvSpPr>
          <p:cNvPr id="12293" name="Rectangle 5"/>
          <p:cNvSpPr/>
          <p:nvPr/>
        </p:nvSpPr>
        <p:spPr bwMode="auto">
          <a:xfrm>
            <a:off x="9851440" y="4217829"/>
            <a:ext cx="4554132" cy="492443"/>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wrap="none" lIns="0" tIns="0" rIns="0" bIns="0" anchor="ctr">
            <a:spAutoFit/>
          </a:bodyPr>
          <a:lstStyle/>
          <a:p>
            <a:pPr>
              <a:spcBef>
                <a:spcPts val="1500"/>
              </a:spcBef>
            </a:pPr>
            <a:r>
              <a:rPr lang="en-US" sz="3200" b="1">
                <a:solidFill>
                  <a:srgbClr val="1A1A1A"/>
                </a:solidFill>
                <a:latin typeface="Helvetica" pitchFamily="2" charset="0"/>
                <a:ea typeface="Arial"/>
                <a:cs typeface="Lobster 1.3" charset="0"/>
                <a:sym typeface="Lobster 1.3" charset="0"/>
              </a:rPr>
              <a:t>Professional Surveying</a:t>
            </a:r>
            <a:endParaRPr lang="en-US" sz="4400" b="1">
              <a:solidFill>
                <a:srgbClr val="1A1A1A"/>
              </a:solidFill>
              <a:latin typeface="Helvetica" pitchFamily="2" charset="0"/>
              <a:ea typeface="Arial"/>
              <a:cs typeface="Lobster 1.3" charset="0"/>
              <a:sym typeface="Lobster 1.3" charset="0"/>
            </a:endParaRPr>
          </a:p>
        </p:txBody>
      </p:sp>
      <p:sp>
        <p:nvSpPr>
          <p:cNvPr id="12294" name="AutoShape 6"/>
          <p:cNvSpPr/>
          <p:nvPr/>
        </p:nvSpPr>
        <p:spPr bwMode="auto">
          <a:xfrm rot="10800000" flipH="1">
            <a:off x="11953875" y="8683625"/>
            <a:ext cx="469900" cy="469900"/>
          </a:xfrm>
          <a:custGeom>
            <a:avLst/>
            <a:gdLst/>
            <a:ahLst/>
            <a:cxnLst/>
            <a:rect l="0" t="0" r="r" b="b"/>
            <a:pathLst>
              <a:path w="24942" h="21600">
                <a:moveTo>
                  <a:pt x="12471" y="0"/>
                </a:moveTo>
                <a:lnTo>
                  <a:pt x="23271" y="5400"/>
                </a:lnTo>
                <a:lnTo>
                  <a:pt x="23271" y="16200"/>
                </a:lnTo>
                <a:lnTo>
                  <a:pt x="12471" y="21600"/>
                </a:lnTo>
                <a:lnTo>
                  <a:pt x="1671" y="16200"/>
                </a:lnTo>
                <a:lnTo>
                  <a:pt x="1671" y="5400"/>
                </a:lnTo>
                <a:lnTo>
                  <a:pt x="12471" y="0"/>
                </a:lnTo>
                <a:close/>
                <a:moveTo>
                  <a:pt x="12471" y="0"/>
                </a:moveTo>
              </a:path>
            </a:pathLst>
          </a:custGeom>
          <a:solidFill>
            <a:schemeClr val="accent1"/>
          </a:solidFill>
          <a:ln>
            <a:noFill/>
          </a:ln>
          <a:extLs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254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sp>
        <p:nvSpPr>
          <p:cNvPr id="12295" name="Rectangle 7"/>
          <p:cNvSpPr/>
          <p:nvPr/>
        </p:nvSpPr>
        <p:spPr bwMode="auto">
          <a:xfrm>
            <a:off x="5341938" y="1238250"/>
            <a:ext cx="13703300" cy="18288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pPr>
              <a:lnSpc>
                <a:spcPct val="80000"/>
              </a:lnSpc>
            </a:pPr>
            <a:r>
              <a:rPr lang="en-US" sz="6600">
                <a:solidFill>
                  <a:schemeClr val="bg1"/>
                </a:solidFill>
                <a:latin typeface="Helvetica" pitchFamily="2" charset="0"/>
                <a:ea typeface="Arial"/>
                <a:cs typeface="Lobster 1.3" charset="0"/>
                <a:sym typeface="Lobster 1.3" charset="0"/>
              </a:rPr>
              <a:t>PATHWAY TO THE PROFESSION</a:t>
            </a:r>
          </a:p>
        </p:txBody>
      </p:sp>
      <p:sp>
        <p:nvSpPr>
          <p:cNvPr id="12296" name="Rectangle 8"/>
          <p:cNvSpPr/>
          <p:nvPr/>
        </p:nvSpPr>
        <p:spPr bwMode="auto">
          <a:xfrm>
            <a:off x="15587352" y="7157457"/>
            <a:ext cx="5384800" cy="8128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pPr algn="l">
              <a:lnSpc>
                <a:spcPct val="80000"/>
              </a:lnSpc>
            </a:pPr>
            <a:r>
              <a:rPr lang="en-US" sz="6400">
                <a:solidFill>
                  <a:schemeClr val="bg1"/>
                </a:solidFill>
                <a:latin typeface="Helvetica" pitchFamily="2" charset="0"/>
                <a:ea typeface="Arial"/>
                <a:cs typeface="Lobster 1.3" charset="0"/>
                <a:sym typeface="Lobster 1.3" charset="0"/>
              </a:rPr>
              <a:t>Education</a:t>
            </a:r>
          </a:p>
        </p:txBody>
      </p:sp>
      <p:sp>
        <p:nvSpPr>
          <p:cNvPr id="12297" name="Rectangle 9"/>
          <p:cNvSpPr/>
          <p:nvPr/>
        </p:nvSpPr>
        <p:spPr bwMode="auto">
          <a:xfrm>
            <a:off x="15620998" y="8178799"/>
            <a:ext cx="7619999" cy="2565335"/>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pPr algn="l"/>
            <a:r>
              <a:rPr lang="en-US" sz="3200">
                <a:solidFill>
                  <a:schemeClr val="bg1"/>
                </a:solidFill>
                <a:latin typeface="Arial"/>
                <a:ea typeface="Arial"/>
                <a:cs typeface="Arial"/>
                <a:sym typeface="Helvetica Neue" charset="0"/>
              </a:rPr>
              <a:t>Most states require a four-year Bachelor's Degree in an accredited surveying program. </a:t>
            </a:r>
          </a:p>
          <a:p>
            <a:pPr algn="l"/>
            <a:endParaRPr lang="en-US" sz="3200">
              <a:solidFill>
                <a:schemeClr val="bg1"/>
              </a:solidFill>
              <a:latin typeface="Arial"/>
              <a:ea typeface="Arial"/>
              <a:cs typeface="Arial"/>
              <a:sym typeface="Helvetica Neue" charset="0"/>
            </a:endParaRPr>
          </a:p>
          <a:p>
            <a:pPr algn="l"/>
            <a:r>
              <a:rPr lang="en-US" sz="3200" err="1">
                <a:solidFill>
                  <a:schemeClr val="bg1"/>
                </a:solidFill>
                <a:latin typeface="Arial"/>
                <a:ea typeface="Arial"/>
                <a:cs typeface="Arial"/>
                <a:sym typeface="Helvetica Neue" charset="0"/>
              </a:rPr>
              <a:t>Beasurveyor.com to see list of schools</a:t>
            </a:r>
          </a:p>
          <a:p>
            <a:pPr algn="l">
              <a:lnSpc>
                <a:spcPct val="130000"/>
              </a:lnSpc>
            </a:pPr>
            <a:endParaRPr lang="en-US" sz="2400">
              <a:solidFill>
                <a:srgbClr val="1A1A1A"/>
              </a:solidFill>
              <a:latin typeface="Arial"/>
              <a:ea typeface="Arial"/>
              <a:cs typeface="Arial"/>
              <a:sym typeface="Helvetica Neue" charset="0"/>
            </a:endParaRPr>
          </a:p>
        </p:txBody>
      </p:sp>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p:nvPr/>
        </p:nvSpPr>
        <p:spPr bwMode="auto">
          <a:xfrm>
            <a:off x="9867900" y="1885950"/>
            <a:ext cx="13970000" cy="10629900"/>
          </a:xfrm>
          <a:prstGeom prst="rect">
            <a:avLst/>
          </a:prstGeom>
          <a:blipFill dpi="0" rotWithShape="1">
            <a:blip r:embed="rId3">
              <a:alphaModFix amt="10000"/>
              <a:extLst>
                <a:ext uri="{28A0092B-C50C-407E-A947-70E740481C1C}">
                  <a14:useLocalDpi xmlns:a14="http://schemas.microsoft.com/office/drawing/2010/main"/>
                </a:ext>
              </a:extLst>
            </a:blip>
            <a:stretch>
              <a:fillRect/>
            </a:stretch>
          </a:blipFill>
          <a:ln>
            <a:noFill/>
          </a:ln>
        </p:spPr>
        <p:txBody>
          <a:bodyPr lIns="0" tIns="0" rIns="0" bIns="0"/>
          <a:lstStyle/>
          <a:p>
            <a:endParaRPr lang="en-US">
              <a:latin typeface="Arial"/>
              <a:ea typeface="Arial"/>
              <a:cs typeface="Arial"/>
            </a:endParaRPr>
          </a:p>
        </p:txBody>
      </p:sp>
      <p:sp>
        <p:nvSpPr>
          <p:cNvPr id="7170" name="Rectangle 2"/>
          <p:cNvSpPr/>
          <p:nvPr/>
        </p:nvSpPr>
        <p:spPr bwMode="auto">
          <a:xfrm>
            <a:off x="508000" y="1885950"/>
            <a:ext cx="9359900" cy="10629900"/>
          </a:xfrm>
          <a:prstGeom prst="rect">
            <a:avLst/>
          </a:prstGeom>
          <a:blipFill dpi="0" rotWithShape="1">
            <a:blip r:embed="rId4">
              <a:extLst>
                <a:ext uri="{28A0092B-C50C-407E-A947-70E740481C1C}">
                  <a14:useLocalDpi xmlns:a14="http://schemas.microsoft.com/office/drawing/2010/main"/>
                </a:ext>
              </a:extLst>
            </a:blip>
            <a:stretch>
              <a:fillRect/>
            </a:stretch>
          </a:blipFill>
          <a:ln>
            <a:noFill/>
          </a:ln>
        </p:spPr>
        <p:txBody>
          <a:bodyPr lIns="0" tIns="0" rIns="0" bIns="0"/>
          <a:lstStyle/>
          <a:p>
            <a:endParaRPr lang="en-US">
              <a:latin typeface="Arial"/>
              <a:ea typeface="Arial"/>
              <a:cs typeface="Arial"/>
            </a:endParaRPr>
          </a:p>
        </p:txBody>
      </p:sp>
      <p:sp>
        <p:nvSpPr>
          <p:cNvPr id="7172" name="Line 4"/>
          <p:cNvSpPr>
            <a:spLocks noChangeShapeType="1"/>
          </p:cNvSpPr>
          <p:nvPr/>
        </p:nvSpPr>
        <p:spPr bwMode="auto">
          <a:xfrm rot="10800000" flipH="1">
            <a:off x="555625" y="438150"/>
            <a:ext cx="401638" cy="401638"/>
          </a:xfrm>
          <a:prstGeom prst="line">
            <a:avLst/>
          </a:prstGeom>
          <a:noFill/>
          <a:ln w="50800" cap="flat">
            <a:solidFill>
              <a:srgbClr val="1A1A1A"/>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7174" name="Rectangle 6"/>
          <p:cNvSpPr/>
          <p:nvPr/>
        </p:nvSpPr>
        <p:spPr bwMode="auto">
          <a:xfrm>
            <a:off x="10809288" y="8534400"/>
            <a:ext cx="9867900" cy="22606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br>
              <a:rPr lang="en-US" sz="800">
                <a:effectLst/>
                <a:latin typeface="Chaparral Pro" panose="02060503040505020203" pitchFamily="18" charset="77"/>
              </a:rPr>
            </a:br>
            <a:endParaRPr lang="en-US" sz="800">
              <a:effectLst/>
              <a:latin typeface="Chaparral Pro" panose="02060503040505020203" pitchFamily="18" charset="77"/>
            </a:endParaRPr>
          </a:p>
          <a:p>
            <a:pPr algn="l"/>
            <a:r>
              <a:rPr lang="en-US" sz="3200">
                <a:solidFill>
                  <a:srgbClr val="515358"/>
                </a:solidFill>
                <a:effectLst/>
                <a:latin typeface="Helvetica" pitchFamily="2" charset="0"/>
              </a:rPr>
              <a:t>Surveyors measure just about anything on the land, in the sky, or in the water. We depend on surveying to ensure order in the physical world around us, and it plays an integral role in land development—roads, cities, bridges, utilities— you name it. Surveyors help shape the future. </a:t>
            </a:r>
          </a:p>
          <a:p>
            <a:pPr algn="l">
              <a:lnSpc>
                <a:spcPct val="130000"/>
              </a:lnSpc>
            </a:pPr>
            <a:endParaRPr lang="en-US" sz="2400">
              <a:solidFill>
                <a:srgbClr val="1A1A1A"/>
              </a:solidFill>
              <a:latin typeface="Arial"/>
              <a:ea typeface="Arial"/>
              <a:cs typeface="Arial"/>
              <a:sym typeface="Helvetica Neue" charset="0"/>
            </a:endParaRPr>
          </a:p>
        </p:txBody>
      </p:sp>
      <p:sp>
        <p:nvSpPr>
          <p:cNvPr id="7175" name="Rectangle 7"/>
          <p:cNvSpPr/>
          <p:nvPr/>
        </p:nvSpPr>
        <p:spPr bwMode="auto">
          <a:xfrm>
            <a:off x="10809288" y="2209800"/>
            <a:ext cx="12395200" cy="65151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pPr algn="l"/>
            <a:r>
              <a:rPr lang="en-US" sz="11500">
                <a:solidFill>
                  <a:schemeClr val="tx1"/>
                </a:solidFill>
                <a:latin typeface="Helvetica" pitchFamily="2" charset="0"/>
                <a:ea typeface="Arial"/>
                <a:cs typeface="Lobster 1.3" charset="0"/>
                <a:sym typeface="Lobster 1.3" charset="0"/>
              </a:rPr>
              <a:t>What is </a:t>
            </a:r>
          </a:p>
          <a:p>
            <a:pPr algn="l"/>
            <a:r>
              <a:rPr lang="en-US" sz="11500">
                <a:solidFill>
                  <a:schemeClr val="tx1"/>
                </a:solidFill>
                <a:latin typeface="Helvetica" pitchFamily="2" charset="0"/>
                <a:ea typeface="Arial"/>
                <a:cs typeface="Lobster 1.3" charset="0"/>
                <a:sym typeface="Lobster 1.3" charset="0"/>
              </a:rPr>
              <a:t>Surveying?</a:t>
            </a:r>
          </a:p>
        </p:txBody>
      </p:sp>
      <p:sp>
        <p:nvSpPr>
          <p:cNvPr id="2" name="Rectangle 3">
            <a:extLst>
              <a:ext uri="{FF2B5EF4-FFF2-40B4-BE49-F238E27FC236}">
                <a16:creationId xmlns:a16="http://schemas.microsoft.com/office/drawing/2014/main" id="{729AAD5C-4F19-D214-DA9E-5FC826F1428D}"/>
              </a:ext>
            </a:extLst>
          </p:cNvPr>
          <p:cNvSpPr/>
          <p:nvPr/>
        </p:nvSpPr>
        <p:spPr bwMode="auto">
          <a:xfrm>
            <a:off x="889000" y="645694"/>
            <a:ext cx="4786567" cy="677108"/>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4400" spc="300">
                <a:solidFill>
                  <a:schemeClr val="accent1">
                    <a:lumMod val="50000"/>
                    <a:lumOff val="50000"/>
                  </a:schemeClr>
                </a:solidFill>
                <a:latin typeface="Helvetica" pitchFamily="2" charset="0"/>
                <a:ea typeface="Arial"/>
                <a:cs typeface="Lobster 1.3" charset="0"/>
                <a:sym typeface="Lobster 1.3" charset="0"/>
              </a:rPr>
              <a:t>INTRODUCTION</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p159="http://schemas.microsoft.com/office/powerpoint/2015/09/main" xmlns:p15="http://schemas.microsoft.com/office/powerpoint/2012/main" xmlns:a14="http://schemas.microsoft.com/office/drawing/2010/main"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ke surrounded by trees&#10;&#10;Description automatically generated with low confidence">
            <a:extLst>
              <a:ext uri="{FF2B5EF4-FFF2-40B4-BE49-F238E27FC236}">
                <a16:creationId xmlns:a16="http://schemas.microsoft.com/office/drawing/2014/main" id="{386F3B6C-6B7A-7F6C-5F1A-649398C2255F}"/>
              </a:ext>
            </a:extLst>
          </p:cNvPr>
          <p:cNvPicPr>
            <a:picLocks noChangeAspect="1"/>
          </p:cNvPicPr>
          <p:nvPr/>
        </p:nvPicPr>
        <p:blipFill>
          <a:blip r:embed="rId3"/>
          <a:srcRect t="7804" r="928" b="8654"/>
          <a:stretch>
            <a:fillRect/>
          </a:stretch>
        </p:blipFill>
        <p:spPr>
          <a:xfrm>
            <a:off x="-23813" y="0"/>
            <a:ext cx="24407812" cy="13712825"/>
          </a:xfrm>
          <a:prstGeom prst="rect">
            <a:avLst/>
          </a:prstGeom>
        </p:spPr>
      </p:pic>
      <p:sp>
        <p:nvSpPr>
          <p:cNvPr id="2" name="Rectangle 1">
            <a:extLst>
              <a:ext uri="{FF2B5EF4-FFF2-40B4-BE49-F238E27FC236}">
                <a16:creationId xmlns:a16="http://schemas.microsoft.com/office/drawing/2014/main" id="{7BB64F92-2FDA-32CF-DECE-5D83994D6409}"/>
              </a:ext>
            </a:extLst>
          </p:cNvPr>
          <p:cNvSpPr/>
          <p:nvPr/>
        </p:nvSpPr>
        <p:spPr bwMode="auto">
          <a:xfrm>
            <a:off x="-23813" y="0"/>
            <a:ext cx="24418927" cy="13716000"/>
          </a:xfrm>
          <a:prstGeom prst="rect">
            <a:avLst/>
          </a:prstGeom>
          <a:solidFill>
            <a:schemeClr val="accent1">
              <a:alpha val="78000"/>
            </a:schemeClr>
          </a:solidFill>
          <a:ln>
            <a:noFill/>
          </a:ln>
          <a:extLs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254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sp>
        <p:nvSpPr>
          <p:cNvPr id="13313" name="Line 1"/>
          <p:cNvSpPr>
            <a:spLocks noChangeShapeType="1"/>
          </p:cNvSpPr>
          <p:nvPr/>
        </p:nvSpPr>
        <p:spPr bwMode="auto">
          <a:xfrm flipH="1">
            <a:off x="12190413" y="3175"/>
            <a:ext cx="0" cy="13725525"/>
          </a:xfrm>
          <a:prstGeom prst="line">
            <a:avLst/>
          </a:prstGeom>
          <a:noFill/>
          <a:ln w="38100" cap="flat">
            <a:solidFill>
              <a:schemeClr val="accent2"/>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13314" name="Line 2"/>
          <p:cNvSpPr>
            <a:spLocks noChangeShapeType="1"/>
          </p:cNvSpPr>
          <p:nvPr/>
        </p:nvSpPr>
        <p:spPr bwMode="auto">
          <a:xfrm flipH="1">
            <a:off x="9894888" y="5126038"/>
            <a:ext cx="5272087" cy="0"/>
          </a:xfrm>
          <a:prstGeom prst="line">
            <a:avLst/>
          </a:prstGeom>
          <a:noFill/>
          <a:ln w="38100" cap="flat">
            <a:solidFill>
              <a:schemeClr val="accent2"/>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13317" name="AutoShape 5"/>
          <p:cNvSpPr/>
          <p:nvPr/>
        </p:nvSpPr>
        <p:spPr bwMode="auto">
          <a:xfrm rot="10800000" flipH="1">
            <a:off x="11953875" y="4899025"/>
            <a:ext cx="469900" cy="469900"/>
          </a:xfrm>
          <a:custGeom>
            <a:avLst/>
            <a:gdLst/>
            <a:ahLst/>
            <a:cxnLst/>
            <a:rect l="0" t="0" r="r" b="b"/>
            <a:pathLst>
              <a:path w="24942" h="21600">
                <a:moveTo>
                  <a:pt x="12471" y="0"/>
                </a:moveTo>
                <a:lnTo>
                  <a:pt x="23271" y="5400"/>
                </a:lnTo>
                <a:lnTo>
                  <a:pt x="23271" y="16200"/>
                </a:lnTo>
                <a:lnTo>
                  <a:pt x="12471" y="21600"/>
                </a:lnTo>
                <a:lnTo>
                  <a:pt x="1671" y="16200"/>
                </a:lnTo>
                <a:lnTo>
                  <a:pt x="1671" y="5400"/>
                </a:lnTo>
                <a:lnTo>
                  <a:pt x="12471" y="0"/>
                </a:lnTo>
                <a:close/>
                <a:moveTo>
                  <a:pt x="12471" y="0"/>
                </a:moveTo>
              </a:path>
            </a:pathLst>
          </a:custGeom>
          <a:solidFill>
            <a:schemeClr val="accent1"/>
          </a:solidFill>
          <a:ln>
            <a:noFill/>
          </a:ln>
          <a:extLs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254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sp>
        <p:nvSpPr>
          <p:cNvPr id="13318" name="Line 6"/>
          <p:cNvSpPr>
            <a:spLocks noChangeShapeType="1"/>
          </p:cNvSpPr>
          <p:nvPr/>
        </p:nvSpPr>
        <p:spPr bwMode="auto">
          <a:xfrm flipH="1">
            <a:off x="9893300" y="11137900"/>
            <a:ext cx="5272088" cy="0"/>
          </a:xfrm>
          <a:prstGeom prst="line">
            <a:avLst/>
          </a:prstGeom>
          <a:noFill/>
          <a:ln w="38100" cap="flat">
            <a:solidFill>
              <a:schemeClr val="accent2"/>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13319" name="AutoShape 7"/>
          <p:cNvSpPr>
            <a:spLocks noChangeAspect="1"/>
          </p:cNvSpPr>
          <p:nvPr/>
        </p:nvSpPr>
        <p:spPr bwMode="auto">
          <a:xfrm>
            <a:off x="3862388" y="7476584"/>
            <a:ext cx="6035040" cy="6035040"/>
          </a:xfrm>
          <a:custGeom>
            <a:avLst/>
            <a:gdLst/>
            <a:ahLst/>
            <a:cxnLst/>
            <a:rect l="0" t="0" r="r" b="b"/>
            <a:pathLst>
              <a:path w="24942" h="21600">
                <a:moveTo>
                  <a:pt x="12471" y="0"/>
                </a:moveTo>
                <a:lnTo>
                  <a:pt x="23271" y="5400"/>
                </a:lnTo>
                <a:lnTo>
                  <a:pt x="23271" y="16200"/>
                </a:lnTo>
                <a:lnTo>
                  <a:pt x="12471" y="21600"/>
                </a:lnTo>
                <a:lnTo>
                  <a:pt x="1671" y="16200"/>
                </a:lnTo>
                <a:lnTo>
                  <a:pt x="1671" y="5400"/>
                </a:lnTo>
                <a:lnTo>
                  <a:pt x="12471" y="0"/>
                </a:lnTo>
                <a:close/>
                <a:moveTo>
                  <a:pt x="12471" y="0"/>
                </a:moveTo>
              </a:path>
            </a:pathLst>
          </a:custGeom>
          <a:blipFill dpi="0" rotWithShape="1">
            <a:blip r:embed="rId4">
              <a:extLst>
                <a:ext uri="{BEBA8EAE-BF5A-486C-A8C5-ECC9F3942E4B}">
                  <a14:imgProps xmlns:a14="http://schemas.microsoft.com/office/drawing/2010/main">
                    <a14:imgLayer r:embed="rId5">
                      <a14:imgEffect>
                        <a14:saturation sat="146000"/>
                      </a14:imgEffect>
                      <a14:imgEffect>
                        <a14:brightnessContrast bright="30000" contrast="13000"/>
                      </a14:imgEffect>
                    </a14:imgLayer>
                  </a14:imgProps>
                </a:ext>
                <a:ext uri="{28A0092B-C50C-407E-A947-70E740481C1C}">
                  <a14:useLocalDpi xmlns:a14="http://schemas.microsoft.com/office/drawing/2010/main"/>
                </a:ext>
              </a:extLst>
            </a:blip>
            <a:stretch>
              <a:fillRect l="-29897" t="-92" r="-75121" b="92"/>
            </a:stretch>
          </a:blipFill>
          <a:ln w="127000" cap="flat">
            <a:solidFill>
              <a:schemeClr val="accent2"/>
            </a:solidFill>
            <a:prstDash val="solid"/>
            <a:miter lim="800000"/>
            <a:headEnd type="none" w="med" len="med"/>
            <a:tailEnd type="none" w="med" len="med"/>
          </a:ln>
        </p:spPr>
        <p:txBody>
          <a:bodyPr lIns="0" tIns="0" rIns="0" bIns="0"/>
          <a:lstStyle/>
          <a:p>
            <a:endParaRPr lang="en-US">
              <a:latin typeface="Arial"/>
              <a:ea typeface="Arial"/>
              <a:cs typeface="Arial"/>
            </a:endParaRPr>
          </a:p>
        </p:txBody>
      </p:sp>
      <p:sp>
        <p:nvSpPr>
          <p:cNvPr id="13322" name="AutoShape 10"/>
          <p:cNvSpPr/>
          <p:nvPr/>
        </p:nvSpPr>
        <p:spPr bwMode="auto">
          <a:xfrm rot="10800000" flipH="1">
            <a:off x="11950700" y="10909300"/>
            <a:ext cx="469900" cy="469900"/>
          </a:xfrm>
          <a:custGeom>
            <a:avLst/>
            <a:gdLst/>
            <a:ahLst/>
            <a:cxnLst/>
            <a:rect l="0" t="0" r="r" b="b"/>
            <a:pathLst>
              <a:path w="24942" h="21600">
                <a:moveTo>
                  <a:pt x="12471" y="0"/>
                </a:moveTo>
                <a:lnTo>
                  <a:pt x="23271" y="5400"/>
                </a:lnTo>
                <a:lnTo>
                  <a:pt x="23271" y="16200"/>
                </a:lnTo>
                <a:lnTo>
                  <a:pt x="12471" y="21600"/>
                </a:lnTo>
                <a:lnTo>
                  <a:pt x="1671" y="16200"/>
                </a:lnTo>
                <a:lnTo>
                  <a:pt x="1671" y="5400"/>
                </a:lnTo>
                <a:lnTo>
                  <a:pt x="12471" y="0"/>
                </a:lnTo>
                <a:close/>
                <a:moveTo>
                  <a:pt x="12471" y="0"/>
                </a:moveTo>
              </a:path>
            </a:pathLst>
          </a:custGeom>
          <a:solidFill>
            <a:schemeClr val="accent1"/>
          </a:solidFill>
          <a:ln>
            <a:noFill/>
          </a:ln>
          <a:extLs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254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sp>
        <p:nvSpPr>
          <p:cNvPr id="13323" name="Oval 11"/>
          <p:cNvSpPr/>
          <p:nvPr/>
        </p:nvSpPr>
        <p:spPr bwMode="auto">
          <a:xfrm rot="5400000">
            <a:off x="15595600" y="2273300"/>
            <a:ext cx="5664200" cy="5664200"/>
          </a:xfrm>
          <a:prstGeom prst="ellipse">
            <a:avLst/>
          </a:prstGeom>
          <a:blipFill dpi="0" rotWithShape="1">
            <a:blip r:embed="rId6">
              <a:extLst>
                <a:ext uri="{BEBA8EAE-BF5A-486C-A8C5-ECC9F3942E4B}">
                  <a14:imgProps xmlns:a14="http://schemas.microsoft.com/office/drawing/2010/main">
                    <a14:imgLayer r:embed="rId7">
                      <a14:imgEffect>
                        <a14:saturation sat="104000"/>
                      </a14:imgEffect>
                      <a14:imgEffect>
                        <a14:brightnessContrast contrast="41000"/>
                      </a14:imgEffect>
                    </a14:imgLayer>
                  </a14:imgProps>
                </a:ext>
                <a:ext uri="{28A0092B-C50C-407E-A947-70E740481C1C}">
                  <a14:useLocalDpi xmlns:a14="http://schemas.microsoft.com/office/drawing/2010/main"/>
                </a:ext>
              </a:extLst>
            </a:blip>
            <a:stretch>
              <a:fillRect l="-2504" t="-112" r="-30830" b="112"/>
            </a:stretch>
          </a:blipFill>
          <a:ln w="127000" cap="flat">
            <a:solidFill>
              <a:schemeClr val="accent2"/>
            </a:solidFill>
            <a:prstDash val="solid"/>
            <a:miter lim="800000"/>
            <a:headEnd type="none" w="med" len="med"/>
            <a:tailEnd type="none" w="med" len="med"/>
          </a:ln>
        </p:spPr>
        <p:txBody>
          <a:bodyPr lIns="0" tIns="0" rIns="0" bIns="0"/>
          <a:lstStyle/>
          <a:p>
            <a:endParaRPr lang="en-US">
              <a:latin typeface="Arial"/>
              <a:ea typeface="Arial"/>
              <a:cs typeface="Arial"/>
            </a:endParaRPr>
          </a:p>
        </p:txBody>
      </p:sp>
      <p:sp>
        <p:nvSpPr>
          <p:cNvPr id="13324" name="Rectangle 12"/>
          <p:cNvSpPr/>
          <p:nvPr/>
        </p:nvSpPr>
        <p:spPr bwMode="auto">
          <a:xfrm>
            <a:off x="15558429" y="9347200"/>
            <a:ext cx="5384800" cy="8128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pPr algn="l">
              <a:lnSpc>
                <a:spcPct val="80000"/>
              </a:lnSpc>
            </a:pPr>
            <a:r>
              <a:rPr lang="en-US" sz="6400">
                <a:solidFill>
                  <a:schemeClr val="bg1"/>
                </a:solidFill>
                <a:latin typeface="Helvetica" pitchFamily="2" charset="0"/>
                <a:ea typeface="Arial"/>
                <a:cs typeface="Lobster 1.3" charset="0"/>
                <a:sym typeface="Lobster 1.3" charset="0"/>
              </a:rPr>
              <a:t>Experience</a:t>
            </a:r>
          </a:p>
        </p:txBody>
      </p:sp>
      <p:sp>
        <p:nvSpPr>
          <p:cNvPr id="13325" name="Rectangle 13"/>
          <p:cNvSpPr/>
          <p:nvPr/>
        </p:nvSpPr>
        <p:spPr bwMode="auto">
          <a:xfrm>
            <a:off x="15621000" y="10401300"/>
            <a:ext cx="5575300" cy="22606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pPr algn="l">
              <a:lnSpc>
                <a:spcPct val="130000"/>
              </a:lnSpc>
            </a:pPr>
            <a:r>
              <a:rPr lang="en-US" sz="3200">
                <a:solidFill>
                  <a:schemeClr val="bg1"/>
                </a:solidFill>
                <a:latin typeface="Arial"/>
                <a:ea typeface="Arial"/>
                <a:cs typeface="Arial"/>
                <a:sym typeface="Helvetica Neue" charset="0"/>
              </a:rPr>
              <a:t>Most states require four years of progressive work experience.</a:t>
            </a:r>
          </a:p>
          <a:p>
            <a:pPr algn="l">
              <a:lnSpc>
                <a:spcPct val="130000"/>
              </a:lnSpc>
            </a:pPr>
            <a:endParaRPr lang="en-US" sz="2400">
              <a:solidFill>
                <a:srgbClr val="1A1A1A"/>
              </a:solidFill>
              <a:latin typeface="Arial"/>
              <a:ea typeface="Arial"/>
              <a:cs typeface="Arial"/>
              <a:sym typeface="Helvetica Neue" charset="0"/>
            </a:endParaRPr>
          </a:p>
        </p:txBody>
      </p:sp>
      <p:sp>
        <p:nvSpPr>
          <p:cNvPr id="13326" name="Rectangle 14"/>
          <p:cNvSpPr/>
          <p:nvPr/>
        </p:nvSpPr>
        <p:spPr bwMode="auto">
          <a:xfrm>
            <a:off x="3836988" y="1866900"/>
            <a:ext cx="5384800" cy="8128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pPr algn="r">
              <a:lnSpc>
                <a:spcPct val="80000"/>
              </a:lnSpc>
            </a:pPr>
            <a:r>
              <a:rPr lang="en-US" sz="6400">
                <a:solidFill>
                  <a:schemeClr val="bg1"/>
                </a:solidFill>
                <a:latin typeface="Helvetica" pitchFamily="2" charset="0"/>
                <a:ea typeface="Arial"/>
                <a:cs typeface="Lobster 1.3" charset="0"/>
                <a:sym typeface="Lobster 1.3" charset="0"/>
              </a:rPr>
              <a:t>Exams</a:t>
            </a:r>
          </a:p>
        </p:txBody>
      </p:sp>
      <p:sp>
        <p:nvSpPr>
          <p:cNvPr id="13327" name="Rectangle 15"/>
          <p:cNvSpPr/>
          <p:nvPr/>
        </p:nvSpPr>
        <p:spPr bwMode="auto">
          <a:xfrm>
            <a:off x="1295401" y="2935812"/>
            <a:ext cx="7926388" cy="22606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pPr algn="r"/>
            <a:r>
              <a:rPr lang="en-US" sz="3200">
                <a:solidFill>
                  <a:schemeClr val="bg1"/>
                </a:solidFill>
                <a:latin typeface="Arial"/>
                <a:ea typeface="Arial"/>
                <a:cs typeface="Arial"/>
                <a:sym typeface="Helvetica Neue" charset="0"/>
              </a:rPr>
              <a:t>To become a professional surveyor,  you need to pass two licensing exams. </a:t>
            </a:r>
          </a:p>
          <a:p>
            <a:pPr algn="r"/>
            <a:endParaRPr lang="en-US" sz="3200">
              <a:solidFill>
                <a:schemeClr val="bg1"/>
              </a:solidFill>
              <a:latin typeface="Arial"/>
              <a:ea typeface="Arial"/>
              <a:cs typeface="Arial"/>
              <a:sym typeface="Helvetica Neue" charset="0"/>
            </a:endParaRPr>
          </a:p>
          <a:p>
            <a:pPr algn="r"/>
            <a:r>
              <a:rPr lang="en-US" sz="3200">
                <a:solidFill>
                  <a:schemeClr val="bg1"/>
                </a:solidFill>
                <a:latin typeface="Arial"/>
                <a:ea typeface="Arial"/>
                <a:cs typeface="Arial"/>
                <a:sym typeface="Helvetica Neue" charset="0"/>
              </a:rPr>
              <a:t>The Fundamentals of Surveying (FS) Exam </a:t>
            </a:r>
          </a:p>
          <a:p>
            <a:pPr algn="r"/>
            <a:endParaRPr lang="en-US" sz="3200">
              <a:solidFill>
                <a:schemeClr val="bg1"/>
              </a:solidFill>
              <a:latin typeface="Arial"/>
              <a:ea typeface="Arial"/>
              <a:cs typeface="Arial"/>
              <a:sym typeface="Helvetica Neue" charset="0"/>
            </a:endParaRPr>
          </a:p>
          <a:p>
            <a:pPr algn="r"/>
            <a:r>
              <a:rPr lang="en-US" sz="3200">
                <a:solidFill>
                  <a:schemeClr val="bg1"/>
                </a:solidFill>
                <a:latin typeface="Arial"/>
                <a:ea typeface="Arial"/>
                <a:cs typeface="Arial"/>
                <a:sym typeface="Helvetica Neue" charset="0"/>
              </a:rPr>
              <a:t>The Principals and Practice of Surveying (PS) Exam. </a:t>
            </a: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tripod, outdoor, clothing&#10;&#10;Description automatically generated">
            <a:extLst>
              <a:ext uri="{FF2B5EF4-FFF2-40B4-BE49-F238E27FC236}">
                <a16:creationId xmlns:a16="http://schemas.microsoft.com/office/drawing/2014/main" id="{9FF57A03-7939-36CF-5E8E-C56B8A5BF8A6}"/>
              </a:ext>
            </a:extLst>
          </p:cNvPr>
          <p:cNvPicPr>
            <a:picLocks noChangeAspect="1"/>
          </p:cNvPicPr>
          <p:nvPr/>
        </p:nvPicPr>
        <p:blipFill>
          <a:blip r:embed="rId3">
            <a:extLst>
              <a:ext uri="{BEBA8EAE-BF5A-486C-A8C5-ECC9F3942E4B}">
                <a14:imgProps xmlns:a14="http://schemas.microsoft.com/office/drawing/2010/main">
                  <a14:imgLayer r:embed="rId4">
                    <a14:imgEffect>
                      <a14:saturation sat="108000"/>
                    </a14:imgEffect>
                    <a14:imgEffect>
                      <a14:brightnessContrast bright="17000" contrast="39000"/>
                    </a14:imgEffect>
                  </a14:imgLayer>
                </a14:imgProps>
              </a:ext>
            </a:extLst>
          </a:blip>
          <a:srcRect l="679" r="1520"/>
          <a:stretch>
            <a:fillRect/>
          </a:stretch>
        </p:blipFill>
        <p:spPr>
          <a:xfrm>
            <a:off x="-34926" y="-55196"/>
            <a:ext cx="24418927" cy="13771197"/>
          </a:xfrm>
          <a:prstGeom prst="rect">
            <a:avLst/>
          </a:prstGeom>
        </p:spPr>
      </p:pic>
      <p:sp>
        <p:nvSpPr>
          <p:cNvPr id="5" name="Rectangle 4">
            <a:extLst>
              <a:ext uri="{FF2B5EF4-FFF2-40B4-BE49-F238E27FC236}">
                <a16:creationId xmlns:a16="http://schemas.microsoft.com/office/drawing/2014/main" id="{BF4CBAE3-E602-BF55-6D6A-F3F919DA1976}"/>
              </a:ext>
            </a:extLst>
          </p:cNvPr>
          <p:cNvSpPr/>
          <p:nvPr/>
        </p:nvSpPr>
        <p:spPr bwMode="auto">
          <a:xfrm>
            <a:off x="-34926" y="-55196"/>
            <a:ext cx="24418927" cy="13796597"/>
          </a:xfrm>
          <a:prstGeom prst="rect">
            <a:avLst/>
          </a:prstGeom>
          <a:solidFill>
            <a:schemeClr val="accent1">
              <a:alpha val="66680"/>
            </a:schemeClr>
          </a:solidFill>
          <a:ln>
            <a:noFill/>
          </a:ln>
          <a:extLs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254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sp>
        <p:nvSpPr>
          <p:cNvPr id="23554" name="Rectangle 2"/>
          <p:cNvSpPr/>
          <p:nvPr/>
        </p:nvSpPr>
        <p:spPr bwMode="auto">
          <a:xfrm>
            <a:off x="1276349" y="2783915"/>
            <a:ext cx="21831300" cy="7467600"/>
          </a:xfrm>
          <a:prstGeom prst="rect">
            <a:avLst/>
          </a:prstGeom>
          <a:noFill/>
          <a:ln w="127000" cap="flat">
            <a:solidFill>
              <a:schemeClr val="accent2">
                <a:lumMod val="75000"/>
              </a:schemeClr>
            </a:solidFill>
            <a:prstDash val="solid"/>
            <a:miter lim="800000"/>
            <a:headEnd type="none" w="med" len="med"/>
            <a:tailEnd type="none" w="med" len="med"/>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23559" name="Rectangle 7"/>
          <p:cNvSpPr/>
          <p:nvPr/>
        </p:nvSpPr>
        <p:spPr bwMode="auto">
          <a:xfrm>
            <a:off x="4232275" y="6273800"/>
            <a:ext cx="15919450" cy="3314700"/>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pPr>
              <a:lnSpc>
                <a:spcPct val="80000"/>
              </a:lnSpc>
            </a:pPr>
            <a:endParaRPr lang="en-US" sz="17300" b="1">
              <a:solidFill>
                <a:srgbClr val="1A1A1A"/>
              </a:solidFill>
              <a:latin typeface="Helvetica" pitchFamily="2" charset="0"/>
              <a:ea typeface="Arial"/>
              <a:cs typeface="Lobster 1.3" charset="0"/>
              <a:sym typeface="Lobster 1.3" charset="0"/>
            </a:endParaRPr>
          </a:p>
        </p:txBody>
      </p:sp>
      <p:sp>
        <p:nvSpPr>
          <p:cNvPr id="2" name="TextBox 1">
            <a:extLst>
              <a:ext uri="{FF2B5EF4-FFF2-40B4-BE49-F238E27FC236}">
                <a16:creationId xmlns:a16="http://schemas.microsoft.com/office/drawing/2014/main" id="{073D640F-42EB-3B23-7589-9B9B82039FF5}"/>
              </a:ext>
            </a:extLst>
          </p:cNvPr>
          <p:cNvSpPr txBox="1"/>
          <p:nvPr/>
        </p:nvSpPr>
        <p:spPr>
          <a:xfrm>
            <a:off x="4586287" y="4534287"/>
            <a:ext cx="15211425" cy="4647426"/>
          </a:xfrm>
          <a:prstGeom prst="rect">
            <a:avLst/>
          </a:prstGeom>
          <a:noFill/>
        </p:spPr>
        <p:txBody>
          <a:bodyPr wrap="square" rtlCol="0">
            <a:spAutoFit/>
          </a:bodyPr>
          <a:lstStyle/>
          <a:p>
            <a:r>
              <a:rPr lang="en-US" sz="14800">
                <a:solidFill>
                  <a:schemeClr val="bg1"/>
                </a:solidFill>
                <a:latin typeface="Helvetica" pitchFamily="2" charset="0"/>
              </a:rPr>
              <a:t>SURVEYING AS </a:t>
            </a:r>
          </a:p>
          <a:p>
            <a:r>
              <a:rPr lang="en-US" sz="14800">
                <a:solidFill>
                  <a:schemeClr val="bg1"/>
                </a:solidFill>
                <a:latin typeface="Helvetica" pitchFamily="2" charset="0"/>
              </a:rPr>
              <a:t>A CAREER</a:t>
            </a:r>
          </a:p>
        </p:txBody>
      </p:sp>
      <p:pic>
        <p:nvPicPr>
          <p:cNvPr id="8" name="Picture 7" descr="A black and white logo with white text&#10;&#10;Description automatically generated with low confidence">
            <a:extLst>
              <a:ext uri="{FF2B5EF4-FFF2-40B4-BE49-F238E27FC236}">
                <a16:creationId xmlns:a16="http://schemas.microsoft.com/office/drawing/2014/main" id="{10569F82-A9A5-92A7-2074-9A7F4F3BF5DC}"/>
              </a:ext>
            </a:extLst>
          </p:cNvPr>
          <p:cNvPicPr>
            <a:picLocks noChangeAspect="1"/>
          </p:cNvPicPr>
          <p:nvPr/>
        </p:nvPicPr>
        <p:blipFill>
          <a:blip r:embed="rId5"/>
          <a:stretch>
            <a:fillRect/>
          </a:stretch>
        </p:blipFill>
        <p:spPr>
          <a:xfrm>
            <a:off x="1276349" y="11734800"/>
            <a:ext cx="4924208" cy="1470126"/>
          </a:xfrm>
          <a:prstGeom prst="rect">
            <a:avLst/>
          </a:prstGeom>
        </p:spPr>
      </p:pic>
    </p:spTree>
    <p:extLst>
      <p:ext uri="{BB962C8B-B14F-4D97-AF65-F5344CB8AC3E}">
        <p14:creationId xmlns:p14="http://schemas.microsoft.com/office/powerpoint/2010/main" val="4716657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p159="http://schemas.microsoft.com/office/powerpoint/2015/09/main" xmlns:p15="http://schemas.microsoft.com/office/powerpoint/2012/main" xmlns:a14="http://schemas.microsoft.com/office/drawing/2010/main"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3"/>
          <p:cNvSpPr>
            <a:spLocks noGrp="1"/>
          </p:cNvSpPr>
          <p:nvPr>
            <p:ph type="sldNum" sz="quarter" idx="10"/>
          </p:nvPr>
        </p:nvSpPr>
        <p:spPr/>
        <p:txBody>
          <a:bodyPr/>
          <a:lstStyle/>
          <a:p>
            <a:fld id="{3CFFAABA-6F76-8043-8189-E6E28A21609D}" type="slidenum">
              <a:rPr lang="en-US"/>
              <a:t>3</a:t>
            </a:fld>
            <a:endParaRPr lang="en-US"/>
          </a:p>
        </p:txBody>
      </p:sp>
      <p:sp>
        <p:nvSpPr>
          <p:cNvPr id="8193" name="Rectangle 1"/>
          <p:cNvSpPr/>
          <p:nvPr/>
        </p:nvSpPr>
        <p:spPr bwMode="auto">
          <a:xfrm>
            <a:off x="0" y="0"/>
            <a:ext cx="24420512" cy="13716000"/>
          </a:xfrm>
          <a:prstGeom prst="rect">
            <a:avLst/>
          </a:prstGeom>
          <a:blipFill dpi="0" rotWithShape="1">
            <a:blip r:embed="rId3">
              <a:extLst>
                <a:ext uri="{28A0092B-C50C-407E-A947-70E740481C1C}">
                  <a14:useLocalDpi xmlns:a14="http://schemas.microsoft.com/office/drawing/2010/main"/>
                </a:ext>
              </a:extLst>
            </a:blip>
            <a:stretch>
              <a:fillRect t="-10424" b="-10424"/>
            </a:stretch>
          </a:blipFill>
          <a:ln>
            <a:noFill/>
          </a:ln>
        </p:spPr>
        <p:txBody>
          <a:bodyPr lIns="0" tIns="0" rIns="0" bIns="0"/>
          <a:lstStyle/>
          <a:p>
            <a:endParaRPr lang="en-US">
              <a:latin typeface="Arial"/>
              <a:ea typeface="Arial"/>
              <a:cs typeface="Arial"/>
            </a:endParaRPr>
          </a:p>
        </p:txBody>
      </p:sp>
      <p:sp>
        <p:nvSpPr>
          <p:cNvPr id="8194" name="Rectangle 2"/>
          <p:cNvSpPr/>
          <p:nvPr/>
        </p:nvSpPr>
        <p:spPr bwMode="auto">
          <a:xfrm>
            <a:off x="4891088" y="3382962"/>
            <a:ext cx="14630400" cy="6927849"/>
          </a:xfrm>
          <a:prstGeom prst="rect">
            <a:avLst/>
          </a:prstGeom>
          <a:solidFill>
            <a:schemeClr val="accent1">
              <a:alpha val="64999"/>
            </a:schemeClr>
          </a:solidFill>
          <a:ln w="38100" cap="flat">
            <a:solidFill>
              <a:schemeClr val="accent2">
                <a:alpha val="64999"/>
              </a:schemeClr>
            </a:solidFill>
            <a:prstDash val="solid"/>
            <a:miter lim="800000"/>
            <a:headEnd type="none" w="med" len="med"/>
            <a:tailEnd type="none" w="med" len="med"/>
          </a:ln>
        </p:spPr>
        <p:txBody>
          <a:bodyPr lIns="0" tIns="0" rIns="0" bIns="0"/>
          <a:lstStyle/>
          <a:p>
            <a:endParaRPr lang="en-US">
              <a:latin typeface="Arial"/>
              <a:ea typeface="Arial"/>
              <a:cs typeface="Arial"/>
            </a:endParaRPr>
          </a:p>
        </p:txBody>
      </p:sp>
      <p:sp>
        <p:nvSpPr>
          <p:cNvPr id="8195" name="AutoShape 3"/>
          <p:cNvSpPr/>
          <p:nvPr/>
        </p:nvSpPr>
        <p:spPr bwMode="auto">
          <a:xfrm>
            <a:off x="5688013" y="4557713"/>
            <a:ext cx="1371600" cy="889000"/>
          </a:xfrm>
          <a:custGeom>
            <a:avLst/>
            <a:gdLst/>
            <a:ahLst/>
            <a:cxnLst/>
            <a:rect l="0" t="0" r="r" b="b"/>
            <a:pathLst>
              <a:path w="21600" h="21600">
                <a:moveTo>
                  <a:pt x="18700" y="9257"/>
                </a:moveTo>
                <a:cubicBezTo>
                  <a:pt x="20074" y="10534"/>
                  <a:pt x="20760" y="12556"/>
                  <a:pt x="20760" y="14790"/>
                </a:cubicBezTo>
                <a:cubicBezTo>
                  <a:pt x="20760" y="18727"/>
                  <a:pt x="18776" y="21600"/>
                  <a:pt x="16028" y="21600"/>
                </a:cubicBezTo>
                <a:cubicBezTo>
                  <a:pt x="13586" y="21600"/>
                  <a:pt x="11372" y="19046"/>
                  <a:pt x="11372" y="14790"/>
                </a:cubicBezTo>
                <a:cubicBezTo>
                  <a:pt x="11372" y="12662"/>
                  <a:pt x="11907" y="10853"/>
                  <a:pt x="12746" y="9151"/>
                </a:cubicBezTo>
                <a:lnTo>
                  <a:pt x="17097" y="0"/>
                </a:lnTo>
                <a:lnTo>
                  <a:pt x="21600" y="0"/>
                </a:lnTo>
                <a:cubicBezTo>
                  <a:pt x="21600" y="0"/>
                  <a:pt x="18700" y="9257"/>
                  <a:pt x="18700" y="9257"/>
                </a:cubicBezTo>
                <a:close/>
                <a:moveTo>
                  <a:pt x="7327" y="9257"/>
                </a:moveTo>
                <a:cubicBezTo>
                  <a:pt x="8701" y="10534"/>
                  <a:pt x="9388" y="12556"/>
                  <a:pt x="9388" y="14790"/>
                </a:cubicBezTo>
                <a:cubicBezTo>
                  <a:pt x="9388" y="18727"/>
                  <a:pt x="7404" y="21600"/>
                  <a:pt x="4656" y="21600"/>
                </a:cubicBezTo>
                <a:cubicBezTo>
                  <a:pt x="2213" y="21600"/>
                  <a:pt x="0" y="19046"/>
                  <a:pt x="0" y="14790"/>
                </a:cubicBezTo>
                <a:cubicBezTo>
                  <a:pt x="0" y="12662"/>
                  <a:pt x="534" y="10853"/>
                  <a:pt x="1374" y="9151"/>
                </a:cubicBezTo>
                <a:lnTo>
                  <a:pt x="5724" y="0"/>
                </a:lnTo>
                <a:lnTo>
                  <a:pt x="10228" y="0"/>
                </a:lnTo>
                <a:cubicBezTo>
                  <a:pt x="10228" y="0"/>
                  <a:pt x="7327" y="9257"/>
                  <a:pt x="7327" y="9257"/>
                </a:cubicBezTo>
                <a:close/>
                <a:moveTo>
                  <a:pt x="7327" y="9257"/>
                </a:moveTo>
              </a:path>
            </a:pathLst>
          </a:custGeom>
          <a:solidFill>
            <a:schemeClr val="accent2">
              <a:lumMod val="75000"/>
            </a:schemeClr>
          </a:solidFill>
          <a:ln>
            <a:solidFill>
              <a:schemeClr val="accent2">
                <a:lumMod val="50000"/>
              </a:schemeClr>
            </a:solidFill>
          </a:ln>
        </p:spPr>
        <p:txBody>
          <a:bodyPr lIns="0" tIns="0" rIns="0" bIns="0"/>
          <a:lstStyle/>
          <a:p>
            <a:endParaRPr lang="en-US">
              <a:latin typeface="Arial"/>
              <a:ea typeface="Arial"/>
              <a:cs typeface="Arial"/>
            </a:endParaRPr>
          </a:p>
        </p:txBody>
      </p:sp>
      <p:sp>
        <p:nvSpPr>
          <p:cNvPr id="8196" name="AutoShape 4"/>
          <p:cNvSpPr/>
          <p:nvPr/>
        </p:nvSpPr>
        <p:spPr bwMode="auto">
          <a:xfrm>
            <a:off x="17410112" y="5865813"/>
            <a:ext cx="1371600" cy="889000"/>
          </a:xfrm>
          <a:custGeom>
            <a:avLst/>
            <a:gdLst/>
            <a:ahLst/>
            <a:cxnLst/>
            <a:rect l="0" t="0" r="r" b="b"/>
            <a:pathLst>
              <a:path w="21600" h="21600">
                <a:moveTo>
                  <a:pt x="18700" y="9257"/>
                </a:moveTo>
                <a:cubicBezTo>
                  <a:pt x="20074" y="10534"/>
                  <a:pt x="20760" y="12556"/>
                  <a:pt x="20760" y="14790"/>
                </a:cubicBezTo>
                <a:cubicBezTo>
                  <a:pt x="20760" y="18727"/>
                  <a:pt x="18776" y="21600"/>
                  <a:pt x="16028" y="21600"/>
                </a:cubicBezTo>
                <a:cubicBezTo>
                  <a:pt x="13586" y="21600"/>
                  <a:pt x="11372" y="19046"/>
                  <a:pt x="11372" y="14790"/>
                </a:cubicBezTo>
                <a:cubicBezTo>
                  <a:pt x="11372" y="12662"/>
                  <a:pt x="11907" y="10853"/>
                  <a:pt x="12746" y="9151"/>
                </a:cubicBezTo>
                <a:lnTo>
                  <a:pt x="17097" y="0"/>
                </a:lnTo>
                <a:lnTo>
                  <a:pt x="21600" y="0"/>
                </a:lnTo>
                <a:cubicBezTo>
                  <a:pt x="21600" y="0"/>
                  <a:pt x="18700" y="9257"/>
                  <a:pt x="18700" y="9257"/>
                </a:cubicBezTo>
                <a:close/>
                <a:moveTo>
                  <a:pt x="7327" y="9257"/>
                </a:moveTo>
                <a:cubicBezTo>
                  <a:pt x="8701" y="10534"/>
                  <a:pt x="9388" y="12556"/>
                  <a:pt x="9388" y="14790"/>
                </a:cubicBezTo>
                <a:cubicBezTo>
                  <a:pt x="9388" y="18727"/>
                  <a:pt x="7404" y="21600"/>
                  <a:pt x="4656" y="21600"/>
                </a:cubicBezTo>
                <a:cubicBezTo>
                  <a:pt x="2213" y="21600"/>
                  <a:pt x="0" y="19046"/>
                  <a:pt x="0" y="14790"/>
                </a:cubicBezTo>
                <a:cubicBezTo>
                  <a:pt x="0" y="12662"/>
                  <a:pt x="534" y="10853"/>
                  <a:pt x="1374" y="9151"/>
                </a:cubicBezTo>
                <a:lnTo>
                  <a:pt x="5724" y="0"/>
                </a:lnTo>
                <a:lnTo>
                  <a:pt x="10228" y="0"/>
                </a:lnTo>
                <a:cubicBezTo>
                  <a:pt x="10228" y="0"/>
                  <a:pt x="7327" y="9257"/>
                  <a:pt x="7327" y="9257"/>
                </a:cubicBezTo>
                <a:close/>
                <a:moveTo>
                  <a:pt x="7327" y="9257"/>
                </a:moveTo>
              </a:path>
            </a:pathLst>
          </a:custGeom>
          <a:solidFill>
            <a:schemeClr val="accent2">
              <a:lumMod val="75000"/>
            </a:schemeClr>
          </a:solidFill>
          <a:ln>
            <a:noFill/>
          </a:ln>
        </p:spPr>
        <p:txBody>
          <a:bodyPr lIns="0" tIns="0" rIns="0" bIns="0"/>
          <a:lstStyle/>
          <a:p>
            <a:endParaRPr lang="en-US">
              <a:latin typeface="Arial"/>
              <a:ea typeface="Arial"/>
              <a:cs typeface="Arial"/>
            </a:endParaRPr>
          </a:p>
        </p:txBody>
      </p:sp>
      <p:sp>
        <p:nvSpPr>
          <p:cNvPr id="8197" name="Rectangle 5"/>
          <p:cNvSpPr/>
          <p:nvPr/>
        </p:nvSpPr>
        <p:spPr bwMode="auto">
          <a:xfrm>
            <a:off x="6478588" y="3405188"/>
            <a:ext cx="11455400" cy="18288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pPr>
              <a:lnSpc>
                <a:spcPct val="80000"/>
              </a:lnSpc>
            </a:pPr>
            <a:r>
              <a:rPr lang="en-US" sz="7200">
                <a:solidFill>
                  <a:srgbClr val="FFFFFF"/>
                </a:solidFill>
                <a:latin typeface="Helvetica" pitchFamily="2" charset="0"/>
                <a:ea typeface="Arial"/>
                <a:cs typeface="Lobster 1.3" charset="0"/>
                <a:sym typeface="Lobster 1.3" charset="0"/>
              </a:rPr>
              <a:t>Mapping the Future</a:t>
            </a:r>
          </a:p>
        </p:txBody>
      </p:sp>
      <p:sp>
        <p:nvSpPr>
          <p:cNvPr id="8198" name="Rectangle 6"/>
          <p:cNvSpPr/>
          <p:nvPr/>
        </p:nvSpPr>
        <p:spPr bwMode="auto">
          <a:xfrm>
            <a:off x="7335181" y="5194183"/>
            <a:ext cx="9952037" cy="4259263"/>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pPr>
              <a:spcBef>
                <a:spcPts val="1800"/>
              </a:spcBef>
              <a:spcAft>
                <a:spcPts val="1200"/>
              </a:spcAft>
            </a:pPr>
            <a:r>
              <a:rPr lang="en-US" sz="3200">
                <a:solidFill>
                  <a:srgbClr val="FFFFFF"/>
                </a:solidFill>
                <a:effectLst/>
                <a:latin typeface="Helvetica" pitchFamily="2" charset="0"/>
              </a:rPr>
              <a:t>"I chose surveying for my love of the outdoors. I wanted the </a:t>
            </a:r>
            <a:r>
              <a:rPr lang="en-US" sz="3200" b="1" i="1">
                <a:solidFill>
                  <a:schemeClr val="accent5">
                    <a:lumMod val="40000"/>
                    <a:lumOff val="60000"/>
                  </a:schemeClr>
                </a:solidFill>
                <a:effectLst/>
                <a:latin typeface="Helvetica" pitchFamily="2" charset="0"/>
              </a:rPr>
              <a:t>hybrid mixture of working in the field and in the office</a:t>
            </a:r>
            <a:r>
              <a:rPr lang="en-US" sz="3200">
                <a:solidFill>
                  <a:srgbClr val="FFFFFF"/>
                </a:solidFill>
                <a:effectLst/>
                <a:latin typeface="Helvetica" pitchFamily="2" charset="0"/>
              </a:rPr>
              <a:t>. Plus, you can make a great living as a professional surveyor, far exceeding what I expected when I first got into surveying</a:t>
            </a:r>
            <a:r>
              <a:rPr lang="en-US" sz="3200" b="1" i="1">
                <a:solidFill>
                  <a:schemeClr val="accent5">
                    <a:lumMod val="40000"/>
                    <a:lumOff val="60000"/>
                  </a:schemeClr>
                </a:solidFill>
                <a:effectLst/>
                <a:latin typeface="Helvetica" pitchFamily="2" charset="0"/>
              </a:rPr>
              <a:t>. It's lucrative.”</a:t>
            </a:r>
          </a:p>
          <a:p>
            <a:pPr>
              <a:spcBef>
                <a:spcPct val="0"/>
              </a:spcBef>
              <a:spcAft>
                <a:spcPct val="0"/>
              </a:spcAft>
            </a:pPr>
            <a:endParaRPr lang="en-US" sz="3200">
              <a:solidFill>
                <a:srgbClr val="FFFFFF"/>
              </a:solidFill>
              <a:effectLst/>
              <a:latin typeface="Helvetica" pitchFamily="2" charset="0"/>
            </a:endParaRPr>
          </a:p>
          <a:p>
            <a:r>
              <a:rPr lang="en-US" sz="2800" b="1">
                <a:solidFill>
                  <a:srgbClr val="FFFFFF"/>
                </a:solidFill>
                <a:effectLst/>
                <a:latin typeface="Helvetica" pitchFamily="2" charset="0"/>
              </a:rPr>
              <a:t>Brad Roberts, P.L.S.  </a:t>
            </a:r>
          </a:p>
          <a:p>
            <a:r>
              <a:rPr lang="en-US" sz="2400" i="1">
                <a:solidFill>
                  <a:srgbClr val="FFFFFF"/>
                </a:solidFill>
                <a:effectLst/>
                <a:latin typeface="Helvetica" pitchFamily="2" charset="0"/>
              </a:rPr>
              <a:t>Director of Gulf Survey Operations </a:t>
            </a:r>
            <a:endParaRPr lang="en-US" sz="2400" i="1">
              <a:solidFill>
                <a:srgbClr val="FFFFFF"/>
              </a:solidFill>
              <a:latin typeface="Helvetica" pitchFamily="2" charset="0"/>
            </a:endParaRPr>
          </a:p>
          <a:p>
            <a:r>
              <a:rPr lang="en-US" sz="2400" i="1">
                <a:solidFill>
                  <a:srgbClr val="FFFFFF"/>
                </a:solidFill>
                <a:effectLst/>
                <a:latin typeface="Helvetica" pitchFamily="2" charset="0"/>
              </a:rPr>
              <a:t>Matrix New World Engineering </a:t>
            </a:r>
            <a:endParaRPr lang="en-US" sz="2400">
              <a:solidFill>
                <a:srgbClr val="FFFFFF"/>
              </a:solidFill>
              <a:effectLst/>
              <a:latin typeface="Helvetica" pitchFamily="2" charset="0"/>
            </a:endParaRPr>
          </a:p>
          <a:p>
            <a:pPr>
              <a:lnSpc>
                <a:spcPct val="130000"/>
              </a:lnSpc>
            </a:pPr>
            <a:endParaRPr lang="en-US" sz="2400">
              <a:solidFill>
                <a:srgbClr val="FFFFFF"/>
              </a:solidFill>
              <a:latin typeface="Arial"/>
              <a:ea typeface="Arial"/>
              <a:cs typeface="Arial"/>
              <a:sym typeface="Helvetica Neue" charset="0"/>
            </a:endParaRPr>
          </a:p>
        </p:txBody>
      </p:sp>
      <p:sp>
        <p:nvSpPr>
          <p:cNvPr id="8199" name="Line 7"/>
          <p:cNvSpPr>
            <a:spLocks noChangeShapeType="1"/>
          </p:cNvSpPr>
          <p:nvPr/>
        </p:nvSpPr>
        <p:spPr bwMode="auto">
          <a:xfrm flipH="1">
            <a:off x="12179300" y="10515600"/>
            <a:ext cx="0" cy="1862138"/>
          </a:xfrm>
          <a:prstGeom prst="line">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8200" name="Line 8"/>
          <p:cNvSpPr>
            <a:spLocks noChangeShapeType="1"/>
          </p:cNvSpPr>
          <p:nvPr/>
        </p:nvSpPr>
        <p:spPr bwMode="auto">
          <a:xfrm flipH="1">
            <a:off x="12179300" y="696913"/>
            <a:ext cx="0" cy="2241550"/>
          </a:xfrm>
          <a:prstGeom prst="line">
            <a:avLst/>
          </a:prstGeom>
          <a:noFill/>
          <a:ln w="38100" cap="flat">
            <a:solidFill>
              <a:srgbClr val="FFFFFF"/>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8201" name="Oval 9"/>
          <p:cNvSpPr/>
          <p:nvPr/>
        </p:nvSpPr>
        <p:spPr bwMode="auto">
          <a:xfrm>
            <a:off x="11557000" y="11417300"/>
            <a:ext cx="1270000" cy="1270000"/>
          </a:xfrm>
          <a:prstGeom prst="ellipse">
            <a:avLst/>
          </a:prstGeom>
          <a:solidFill>
            <a:srgbClr val="FFFFFF"/>
          </a:solidFill>
          <a:ln>
            <a:noFill/>
          </a:ln>
          <a:extLs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254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sp>
        <p:nvSpPr>
          <p:cNvPr id="8202" name="AutoShape 10"/>
          <p:cNvSpPr/>
          <p:nvPr/>
        </p:nvSpPr>
        <p:spPr bwMode="auto">
          <a:xfrm>
            <a:off x="11861800" y="11893550"/>
            <a:ext cx="635000" cy="317500"/>
          </a:xfrm>
          <a:custGeom>
            <a:avLst/>
            <a:gdLst/>
            <a:ahLst/>
            <a:cxnLst/>
            <a:rect l="0" t="0" r="r" b="b"/>
            <a:pathLst>
              <a:path w="21600" h="21600">
                <a:moveTo>
                  <a:pt x="21060" y="0"/>
                </a:moveTo>
                <a:cubicBezTo>
                  <a:pt x="20911" y="0"/>
                  <a:pt x="20776" y="121"/>
                  <a:pt x="20678" y="316"/>
                </a:cubicBezTo>
                <a:lnTo>
                  <a:pt x="10800" y="19033"/>
                </a:lnTo>
                <a:lnTo>
                  <a:pt x="922" y="316"/>
                </a:lnTo>
                <a:cubicBezTo>
                  <a:pt x="824" y="121"/>
                  <a:pt x="689" y="0"/>
                  <a:pt x="540" y="0"/>
                </a:cubicBezTo>
                <a:cubicBezTo>
                  <a:pt x="242" y="0"/>
                  <a:pt x="0" y="483"/>
                  <a:pt x="0" y="1080"/>
                </a:cubicBezTo>
                <a:cubicBezTo>
                  <a:pt x="0" y="1378"/>
                  <a:pt x="60" y="1648"/>
                  <a:pt x="158" y="1844"/>
                </a:cubicBezTo>
                <a:lnTo>
                  <a:pt x="10418" y="21284"/>
                </a:lnTo>
                <a:cubicBezTo>
                  <a:pt x="10516" y="21480"/>
                  <a:pt x="10651" y="21600"/>
                  <a:pt x="10800" y="21600"/>
                </a:cubicBezTo>
                <a:cubicBezTo>
                  <a:pt x="10949" y="21600"/>
                  <a:pt x="11084" y="21480"/>
                  <a:pt x="11182" y="21284"/>
                </a:cubicBezTo>
                <a:lnTo>
                  <a:pt x="21442" y="1844"/>
                </a:lnTo>
                <a:cubicBezTo>
                  <a:pt x="21540" y="1648"/>
                  <a:pt x="21600" y="1378"/>
                  <a:pt x="21600" y="1080"/>
                </a:cubicBezTo>
                <a:cubicBezTo>
                  <a:pt x="21600" y="483"/>
                  <a:pt x="21358" y="0"/>
                  <a:pt x="21060" y="0"/>
                </a:cubicBezTo>
              </a:path>
            </a:pathLst>
          </a:custGeom>
          <a:solidFill>
            <a:srgbClr val="000000"/>
          </a:solidFill>
          <a:ln>
            <a:noFill/>
          </a:ln>
          <a:extLs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ChangeAspect="1"/>
          </p:cNvSpPr>
          <p:nvPr/>
        </p:nvSpPr>
        <p:spPr bwMode="auto">
          <a:xfrm>
            <a:off x="-16727" y="0"/>
            <a:ext cx="27350966" cy="15361920"/>
          </a:xfrm>
          <a:prstGeom prst="rect">
            <a:avLst/>
          </a:prstGeom>
          <a:blipFill dpi="0" rotWithShape="1">
            <a:blip r:embed="rId3">
              <a:alphaModFix amt="70000"/>
              <a:extLst>
                <a:ext uri="{28A0092B-C50C-407E-A947-70E740481C1C}">
                  <a14:useLocalDpi xmlns:a14="http://schemas.microsoft.com/office/drawing/2010/main"/>
                </a:ext>
              </a:extLst>
            </a:blip>
            <a:stretch>
              <a:fillRect r="10848" b="8080"/>
            </a:stretch>
          </a:blipFill>
          <a:ln>
            <a:noFill/>
          </a:ln>
        </p:spPr>
        <p:txBody>
          <a:bodyPr lIns="0" tIns="0" rIns="0" bIns="0"/>
          <a:lstStyle/>
          <a:p>
            <a:endParaRPr lang="en-US">
              <a:latin typeface="Arial"/>
              <a:ea typeface="Arial"/>
              <a:cs typeface="Arial"/>
            </a:endParaRPr>
          </a:p>
        </p:txBody>
      </p:sp>
      <p:sp>
        <p:nvSpPr>
          <p:cNvPr id="16386" name="Rectangle 2"/>
          <p:cNvSpPr/>
          <p:nvPr/>
        </p:nvSpPr>
        <p:spPr bwMode="auto">
          <a:xfrm>
            <a:off x="1320800" y="2019300"/>
            <a:ext cx="21780500" cy="9677400"/>
          </a:xfrm>
          <a:prstGeom prst="rect">
            <a:avLst/>
          </a:prstGeom>
          <a:noFill/>
          <a:ln w="127000" cap="flat">
            <a:solidFill>
              <a:srgbClr val="E2E4E3"/>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grpSp>
        <p:nvGrpSpPr>
          <p:cNvPr id="16391" name="Group 7"/>
          <p:cNvGrpSpPr/>
          <p:nvPr/>
        </p:nvGrpSpPr>
        <p:grpSpPr>
          <a:xfrm>
            <a:off x="560388" y="1571625"/>
            <a:ext cx="11023600" cy="11188700"/>
            <a:chOff x="0" y="0"/>
            <a:chExt cx="6944" cy="7047"/>
          </a:xfrm>
          <a:effectLst>
            <a:outerShdw blurRad="50800" dist="38100" dir="2700000" algn="tl" rotWithShape="0">
              <a:prstClr val="black">
                <a:alpha val="40000"/>
              </a:prstClr>
            </a:outerShdw>
          </a:effectLst>
        </p:grpSpPr>
        <p:grpSp>
          <p:nvGrpSpPr>
            <p:cNvPr id="16389" name="Group 5"/>
            <p:cNvGrpSpPr/>
            <p:nvPr/>
          </p:nvGrpSpPr>
          <p:grpSpPr>
            <a:xfrm>
              <a:off x="0" y="0"/>
              <a:ext cx="6944" cy="6594"/>
              <a:chOff x="0" y="0"/>
              <a:chExt cx="6944" cy="6594"/>
            </a:xfrm>
          </p:grpSpPr>
          <p:sp>
            <p:nvSpPr>
              <p:cNvPr id="16387" name="AutoShape 3"/>
              <p:cNvSpPr/>
              <p:nvPr/>
            </p:nvSpPr>
            <p:spPr bwMode="auto">
              <a:xfrm>
                <a:off x="356" y="0"/>
                <a:ext cx="6588" cy="6594"/>
              </a:xfrm>
              <a:custGeom>
                <a:avLst/>
                <a:gdLst/>
                <a:ahLst/>
                <a:cxnLst/>
                <a:rect l="0" t="0" r="r" b="b"/>
                <a:pathLst>
                  <a:path w="21600" h="21600">
                    <a:moveTo>
                      <a:pt x="10800" y="21600"/>
                    </a:moveTo>
                    <a:lnTo>
                      <a:pt x="0" y="10800"/>
                    </a:lnTo>
                    <a:lnTo>
                      <a:pt x="10800" y="0"/>
                    </a:lnTo>
                    <a:lnTo>
                      <a:pt x="21600" y="10800"/>
                    </a:lnTo>
                    <a:cubicBezTo>
                      <a:pt x="21600" y="10800"/>
                      <a:pt x="10800" y="21600"/>
                      <a:pt x="10800" y="21600"/>
                    </a:cubicBezTo>
                    <a:close/>
                    <a:moveTo>
                      <a:pt x="10800" y="21600"/>
                    </a:moveTo>
                  </a:path>
                </a:pathLst>
              </a:custGeom>
              <a:solidFill>
                <a:schemeClr val="accent2">
                  <a:lumMod val="50000"/>
                </a:schemeClr>
              </a:solidFill>
              <a:ln>
                <a:noFill/>
              </a:ln>
              <a:extLs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sp>
            <p:nvSpPr>
              <p:cNvPr id="16388" name="AutoShape 4"/>
              <p:cNvSpPr/>
              <p:nvPr/>
            </p:nvSpPr>
            <p:spPr bwMode="auto">
              <a:xfrm>
                <a:off x="0" y="0"/>
                <a:ext cx="6587" cy="6594"/>
              </a:xfrm>
              <a:custGeom>
                <a:avLst/>
                <a:gdLst/>
                <a:ahLst/>
                <a:cxnLst/>
                <a:rect l="0" t="0" r="r" b="b"/>
                <a:pathLst>
                  <a:path w="21600" h="21600">
                    <a:moveTo>
                      <a:pt x="10800" y="21600"/>
                    </a:moveTo>
                    <a:lnTo>
                      <a:pt x="0" y="10800"/>
                    </a:lnTo>
                    <a:lnTo>
                      <a:pt x="10800" y="0"/>
                    </a:lnTo>
                    <a:lnTo>
                      <a:pt x="21600" y="10800"/>
                    </a:lnTo>
                    <a:cubicBezTo>
                      <a:pt x="21600" y="10800"/>
                      <a:pt x="10800" y="21600"/>
                      <a:pt x="10800" y="21600"/>
                    </a:cubicBezTo>
                    <a:close/>
                    <a:moveTo>
                      <a:pt x="10800" y="21600"/>
                    </a:moveTo>
                  </a:path>
                </a:pathLst>
              </a:custGeom>
              <a:blipFill dpi="0" rotWithShape="1">
                <a:blip r:embed="rId4">
                  <a:extLst>
                    <a:ext uri="{28A0092B-C50C-407E-A947-70E740481C1C}">
                      <a14:useLocalDpi xmlns:a14="http://schemas.microsoft.com/office/drawing/2010/main"/>
                    </a:ext>
                  </a:extLst>
                </a:blip>
                <a:stretch>
                  <a:fillRect/>
                </a:stretch>
              </a:blipFill>
              <a:ln>
                <a:noFill/>
              </a:ln>
              <a:effectLst>
                <a:outerShdw blurRad="50800" dist="38100" dir="2700000" algn="tl" rotWithShape="0">
                  <a:prstClr val="black">
                    <a:alpha val="40000"/>
                  </a:prstClr>
                </a:outerShdw>
              </a:effectLst>
              <a:extLs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lstStyle/>
              <a:p>
                <a:endParaRPr lang="en-US">
                  <a:latin typeface="Arial"/>
                  <a:ea typeface="Arial"/>
                  <a:cs typeface="Arial"/>
                </a:endParaRPr>
              </a:p>
            </p:txBody>
          </p:sp>
        </p:grpSp>
        <p:sp>
          <p:nvSpPr>
            <p:cNvPr id="16390" name="AutoShape 6"/>
            <p:cNvSpPr/>
            <p:nvPr/>
          </p:nvSpPr>
          <p:spPr bwMode="auto">
            <a:xfrm>
              <a:off x="82" y="3045"/>
              <a:ext cx="4000" cy="4002"/>
            </a:xfrm>
            <a:custGeom>
              <a:avLst/>
              <a:gdLst/>
              <a:ahLst/>
              <a:cxnLst/>
              <a:rect l="0" t="0" r="r" b="b"/>
              <a:pathLst>
                <a:path w="21600" h="21600">
                  <a:moveTo>
                    <a:pt x="10800" y="21600"/>
                  </a:moveTo>
                  <a:lnTo>
                    <a:pt x="0" y="10800"/>
                  </a:lnTo>
                  <a:lnTo>
                    <a:pt x="10800" y="0"/>
                  </a:lnTo>
                  <a:lnTo>
                    <a:pt x="21600" y="10800"/>
                  </a:lnTo>
                  <a:cubicBezTo>
                    <a:pt x="21600" y="10800"/>
                    <a:pt x="10800" y="21600"/>
                    <a:pt x="10800" y="21600"/>
                  </a:cubicBezTo>
                  <a:close/>
                  <a:moveTo>
                    <a:pt x="10800" y="21600"/>
                  </a:moveTo>
                </a:path>
              </a:pathLst>
            </a:custGeom>
            <a:blipFill dpi="0" rotWithShape="1">
              <a:blip r:embed="rId5">
                <a:extLst>
                  <a:ext uri="{28A0092B-C50C-407E-A947-70E740481C1C}">
                    <a14:useLocalDpi xmlns:a14="http://schemas.microsoft.com/office/drawing/2010/main"/>
                  </a:ext>
                </a:extLst>
              </a:blip>
              <a:stretch>
                <a:fillRect/>
              </a:stretch>
            </a:blipFill>
            <a:ln w="127000" cap="flat">
              <a:solidFill>
                <a:schemeClr val="accent2">
                  <a:lumMod val="50000"/>
                </a:schemeClr>
              </a:solidFill>
              <a:prstDash val="solid"/>
              <a:miter lim="800000"/>
              <a:headEnd type="none" w="med" len="med"/>
              <a:tailEnd type="none" w="med" len="med"/>
            </a:ln>
            <a:effectLst>
              <a:innerShdw blurRad="63500" dist="50800" dir="18900000">
                <a:prstClr val="black">
                  <a:alpha val="50000"/>
                </a:prstClr>
              </a:innerShdw>
            </a:effectLst>
          </p:spPr>
          <p:txBody>
            <a:bodyPr lIns="0" tIns="0" rIns="0" bIns="0"/>
            <a:lstStyle/>
            <a:p>
              <a:endParaRPr lang="en-US">
                <a:latin typeface="Arial"/>
                <a:ea typeface="Arial"/>
                <a:cs typeface="Arial"/>
              </a:endParaRPr>
            </a:p>
          </p:txBody>
        </p:sp>
      </p:grpSp>
      <p:sp>
        <p:nvSpPr>
          <p:cNvPr id="16392" name="Rectangle 8"/>
          <p:cNvSpPr/>
          <p:nvPr/>
        </p:nvSpPr>
        <p:spPr bwMode="auto">
          <a:xfrm>
            <a:off x="12800014" y="7823880"/>
            <a:ext cx="9867900" cy="22606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pPr algn="l"/>
            <a:r>
              <a:rPr lang="en-US" sz="4800" b="1">
                <a:solidFill>
                  <a:schemeClr val="tx1"/>
                </a:solidFill>
                <a:effectLst/>
                <a:latin typeface="Helvetica" pitchFamily="2" charset="0"/>
              </a:rPr>
              <a:t>Surveying can be a rewarding career choice for those who enjoy the idea of working outdoors and in an office. </a:t>
            </a:r>
            <a:endParaRPr lang="en-US" sz="4800">
              <a:solidFill>
                <a:schemeClr val="tx1"/>
              </a:solidFill>
              <a:effectLst/>
              <a:latin typeface="Helvetica" pitchFamily="2" charset="0"/>
            </a:endParaRPr>
          </a:p>
          <a:p>
            <a:pPr algn="l">
              <a:lnSpc>
                <a:spcPct val="130000"/>
              </a:lnSpc>
            </a:pPr>
            <a:endParaRPr lang="en-US" sz="2400">
              <a:solidFill>
                <a:srgbClr val="1A1A1A"/>
              </a:solidFill>
              <a:latin typeface="Arial"/>
              <a:ea typeface="Arial"/>
              <a:cs typeface="Arial"/>
              <a:sym typeface="Helvetica Neue" charset="0"/>
            </a:endParaRPr>
          </a:p>
        </p:txBody>
      </p:sp>
      <p:sp>
        <p:nvSpPr>
          <p:cNvPr id="16393" name="Rectangle 9"/>
          <p:cNvSpPr/>
          <p:nvPr/>
        </p:nvSpPr>
        <p:spPr bwMode="auto">
          <a:xfrm>
            <a:off x="12800014" y="4306660"/>
            <a:ext cx="11391900" cy="38100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pPr algn="l">
              <a:lnSpc>
                <a:spcPct val="80000"/>
              </a:lnSpc>
            </a:pPr>
            <a:r>
              <a:rPr lang="en-US" sz="17300">
                <a:solidFill>
                  <a:srgbClr val="1A1A1A"/>
                </a:solidFill>
                <a:latin typeface="Helvetica" pitchFamily="2" charset="0"/>
                <a:ea typeface="Arial"/>
                <a:cs typeface="Lobster 1.3" charset="0"/>
                <a:sym typeface="Lobster 1.3" charset="0"/>
              </a:rPr>
              <a:t>A Career</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p159="http://schemas.microsoft.com/office/powerpoint/2015/09/main" xmlns:p15="http://schemas.microsoft.com/office/powerpoint/2012/main" xmlns:a14="http://schemas.microsoft.com/office/drawing/2010/main"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descr="Mapping the Future - Surveying Profile">
            <a:hlinkClick r:id="" action="ppaction://media"/>
            <a:extLst>
              <a:ext uri="{FF2B5EF4-FFF2-40B4-BE49-F238E27FC236}">
                <a16:creationId xmlns:a16="http://schemas.microsoft.com/office/drawing/2014/main" id="{69D032D5-E379-9602-EE83-69F9F637BF69}"/>
              </a:ext>
            </a:extLst>
          </p:cNvPr>
          <p:cNvPicPr>
            <a:picLocks noGrp="1" noRot="1" noChangeAspect="1"/>
          </p:cNvPicPr>
          <p:nvPr>
            <p:ph idx="1"/>
            <a:videoFile r:link="rId1"/>
          </p:nvPr>
        </p:nvPicPr>
        <p:blipFill>
          <a:blip r:embed="rId4"/>
          <a:stretch>
            <a:fillRect/>
          </a:stretch>
        </p:blipFill>
        <p:spPr>
          <a:xfrm>
            <a:off x="498179" y="419100"/>
            <a:ext cx="23198434" cy="13069605"/>
          </a:xfrm>
          <a:prstGeom prst="rect">
            <a:avLst/>
          </a:prstGeom>
        </p:spPr>
      </p:pic>
    </p:spTree>
    <p:extLst>
      <p:ext uri="{BB962C8B-B14F-4D97-AF65-F5344CB8AC3E}">
        <p14:creationId xmlns:p14="http://schemas.microsoft.com/office/powerpoint/2010/main" val="979214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p:nvPr/>
        </p:nvSpPr>
        <p:spPr bwMode="auto">
          <a:xfrm>
            <a:off x="-17463" y="0"/>
            <a:ext cx="24418927" cy="13716000"/>
          </a:xfrm>
          <a:prstGeom prst="rect">
            <a:avLst/>
          </a:prstGeom>
          <a:blipFill dpi="0" rotWithShape="1">
            <a:blip r:embed="rId3">
              <a:alphaModFix amt="17000"/>
              <a:extLst>
                <a:ext uri="{28A0092B-C50C-407E-A947-70E740481C1C}">
                  <a14:useLocalDpi xmlns:a14="http://schemas.microsoft.com/office/drawing/2010/main"/>
                </a:ext>
              </a:extLst>
            </a:blip>
            <a:stretch>
              <a:fillRect/>
            </a:stretch>
          </a:blipFill>
          <a:ln>
            <a:noFill/>
          </a:ln>
        </p:spPr>
        <p:txBody>
          <a:bodyPr lIns="0" tIns="0" rIns="0" bIns="0"/>
          <a:lstStyle/>
          <a:p>
            <a:endParaRPr lang="en-US">
              <a:latin typeface="Arial"/>
              <a:ea typeface="Arial"/>
              <a:cs typeface="Arial"/>
            </a:endParaRPr>
          </a:p>
        </p:txBody>
      </p:sp>
      <p:sp>
        <p:nvSpPr>
          <p:cNvPr id="26627" name="AutoShape 3"/>
          <p:cNvSpPr/>
          <p:nvPr/>
        </p:nvSpPr>
        <p:spPr bwMode="auto">
          <a:xfrm rot="10800000">
            <a:off x="3086100" y="9690100"/>
            <a:ext cx="323850" cy="203200"/>
          </a:xfrm>
          <a:prstGeom prst="triangle">
            <a:avLst>
              <a:gd name="adj" fmla="val 50000"/>
            </a:avLst>
          </a:prstGeom>
          <a:solidFill>
            <a:schemeClr val="accent2"/>
          </a:solidFill>
          <a:ln>
            <a:noFill/>
          </a:ln>
        </p:spPr>
        <p:txBody>
          <a:bodyPr lIns="0" tIns="0" rIns="0" bIns="0"/>
          <a:lstStyle/>
          <a:p>
            <a:endParaRPr lang="en-US">
              <a:latin typeface="Arial"/>
              <a:ea typeface="Arial"/>
              <a:cs typeface="Arial"/>
            </a:endParaRPr>
          </a:p>
        </p:txBody>
      </p:sp>
      <p:sp>
        <p:nvSpPr>
          <p:cNvPr id="26628" name="AutoShape 4"/>
          <p:cNvSpPr/>
          <p:nvPr/>
        </p:nvSpPr>
        <p:spPr bwMode="auto">
          <a:xfrm rot="10800000">
            <a:off x="9036050" y="9690100"/>
            <a:ext cx="323850" cy="203200"/>
          </a:xfrm>
          <a:prstGeom prst="triangle">
            <a:avLst>
              <a:gd name="adj" fmla="val 50000"/>
            </a:avLst>
          </a:prstGeom>
          <a:solidFill>
            <a:schemeClr val="accent2"/>
          </a:solidFill>
          <a:ln>
            <a:noFill/>
          </a:ln>
        </p:spPr>
        <p:txBody>
          <a:bodyPr lIns="0" tIns="0" rIns="0" bIns="0"/>
          <a:lstStyle/>
          <a:p>
            <a:endParaRPr lang="en-US">
              <a:latin typeface="Arial"/>
              <a:ea typeface="Arial"/>
              <a:cs typeface="Arial"/>
            </a:endParaRPr>
          </a:p>
        </p:txBody>
      </p:sp>
      <p:sp>
        <p:nvSpPr>
          <p:cNvPr id="26629" name="AutoShape 5"/>
          <p:cNvSpPr/>
          <p:nvPr/>
        </p:nvSpPr>
        <p:spPr bwMode="auto">
          <a:xfrm rot="10800000">
            <a:off x="15022512" y="9690100"/>
            <a:ext cx="323850" cy="203200"/>
          </a:xfrm>
          <a:prstGeom prst="triangle">
            <a:avLst>
              <a:gd name="adj" fmla="val 50000"/>
            </a:avLst>
          </a:prstGeom>
          <a:solidFill>
            <a:schemeClr val="accent2"/>
          </a:solidFill>
          <a:ln>
            <a:noFill/>
          </a:ln>
        </p:spPr>
        <p:txBody>
          <a:bodyPr lIns="0" tIns="0" rIns="0" bIns="0"/>
          <a:lstStyle/>
          <a:p>
            <a:endParaRPr lang="en-US">
              <a:latin typeface="Arial"/>
              <a:ea typeface="Arial"/>
              <a:cs typeface="Arial"/>
            </a:endParaRPr>
          </a:p>
        </p:txBody>
      </p:sp>
      <p:sp>
        <p:nvSpPr>
          <p:cNvPr id="26630" name="Rectangle 6"/>
          <p:cNvSpPr/>
          <p:nvPr/>
        </p:nvSpPr>
        <p:spPr bwMode="auto">
          <a:xfrm>
            <a:off x="596900" y="1943100"/>
            <a:ext cx="5303838" cy="7353300"/>
          </a:xfrm>
          <a:prstGeom prst="rect">
            <a:avLst/>
          </a:prstGeom>
          <a:blipFill dpi="0" rotWithShape="1">
            <a:blip r:embed="rId4">
              <a:extLst>
                <a:ext uri="{28A0092B-C50C-407E-A947-70E740481C1C}">
                  <a14:useLocalDpi xmlns:a14="http://schemas.microsoft.com/office/drawing/2010/main"/>
                </a:ext>
              </a:extLst>
            </a:blip>
            <a:stretch>
              <a:fillRect/>
            </a:stretch>
          </a:blipFill>
          <a:ln w="127000" cap="flat">
            <a:solidFill>
              <a:schemeClr val="accent2"/>
            </a:solidFill>
            <a:prstDash val="solid"/>
            <a:miter lim="800000"/>
            <a:headEnd type="none" w="med" len="med"/>
            <a:tailEnd type="none" w="med" len="med"/>
          </a:ln>
        </p:spPr>
        <p:txBody>
          <a:bodyPr lIns="0" tIns="0" rIns="0" bIns="0"/>
          <a:lstStyle/>
          <a:p>
            <a:endParaRPr lang="en-US">
              <a:latin typeface="Arial"/>
              <a:ea typeface="Arial"/>
              <a:cs typeface="Arial"/>
            </a:endParaRPr>
          </a:p>
        </p:txBody>
      </p:sp>
      <p:sp>
        <p:nvSpPr>
          <p:cNvPr id="26631" name="Rectangle 7"/>
          <p:cNvSpPr/>
          <p:nvPr/>
        </p:nvSpPr>
        <p:spPr bwMode="auto">
          <a:xfrm>
            <a:off x="6548438" y="1943100"/>
            <a:ext cx="5302250" cy="7353300"/>
          </a:xfrm>
          <a:prstGeom prst="rect">
            <a:avLst/>
          </a:prstGeom>
          <a:blipFill dpi="0" rotWithShape="1">
            <a:blip r:embed="rId5">
              <a:extLst>
                <a:ext uri="{28A0092B-C50C-407E-A947-70E740481C1C}">
                  <a14:useLocalDpi xmlns:a14="http://schemas.microsoft.com/office/drawing/2010/main"/>
                </a:ext>
              </a:extLst>
            </a:blip>
            <a:stretch>
              <a:fillRect/>
            </a:stretch>
          </a:blipFill>
          <a:ln w="127000" cap="flat">
            <a:solidFill>
              <a:schemeClr val="accent2"/>
            </a:solidFill>
            <a:prstDash val="solid"/>
            <a:miter lim="800000"/>
            <a:headEnd type="none" w="med" len="med"/>
            <a:tailEnd type="none" w="med" len="med"/>
          </a:ln>
        </p:spPr>
        <p:txBody>
          <a:bodyPr lIns="0" tIns="0" rIns="0" bIns="0"/>
          <a:lstStyle/>
          <a:p>
            <a:endParaRPr lang="en-US">
              <a:latin typeface="Arial"/>
              <a:ea typeface="Arial"/>
              <a:cs typeface="Arial"/>
            </a:endParaRPr>
          </a:p>
        </p:txBody>
      </p:sp>
      <p:sp>
        <p:nvSpPr>
          <p:cNvPr id="26632" name="Rectangle 8"/>
          <p:cNvSpPr/>
          <p:nvPr/>
        </p:nvSpPr>
        <p:spPr bwMode="auto">
          <a:xfrm>
            <a:off x="12534900" y="1943100"/>
            <a:ext cx="5302250" cy="7353300"/>
          </a:xfrm>
          <a:prstGeom prst="rect">
            <a:avLst/>
          </a:prstGeom>
          <a:blipFill dpi="0" rotWithShape="1">
            <a:blip r:embed="rId6">
              <a:extLst>
                <a:ext uri="{28A0092B-C50C-407E-A947-70E740481C1C}">
                  <a14:useLocalDpi xmlns:a14="http://schemas.microsoft.com/office/drawing/2010/main"/>
                </a:ext>
              </a:extLst>
            </a:blip>
            <a:stretch>
              <a:fillRect t="799"/>
            </a:stretch>
          </a:blipFill>
          <a:ln w="127000" cap="flat">
            <a:solidFill>
              <a:schemeClr val="accent2"/>
            </a:solidFill>
            <a:prstDash val="solid"/>
            <a:miter lim="800000"/>
            <a:headEnd type="none" w="med" len="med"/>
            <a:tailEnd type="none" w="med" len="med"/>
          </a:ln>
        </p:spPr>
        <p:txBody>
          <a:bodyPr lIns="0" tIns="0" rIns="0" bIns="0"/>
          <a:lstStyle/>
          <a:p>
            <a:endParaRPr lang="en-US">
              <a:latin typeface="Arial"/>
              <a:ea typeface="Arial"/>
              <a:cs typeface="Arial"/>
            </a:endParaRPr>
          </a:p>
        </p:txBody>
      </p:sp>
      <p:sp>
        <p:nvSpPr>
          <p:cNvPr id="26633" name="Rectangle 9"/>
          <p:cNvSpPr>
            <a:spLocks noChangeAspect="1"/>
          </p:cNvSpPr>
          <p:nvPr/>
        </p:nvSpPr>
        <p:spPr bwMode="auto">
          <a:xfrm>
            <a:off x="18521362" y="1962150"/>
            <a:ext cx="5302251" cy="7315200"/>
          </a:xfrm>
          <a:prstGeom prst="rect">
            <a:avLst/>
          </a:prstGeom>
          <a:blipFill dpi="0" rotWithShape="1">
            <a:blip r:embed="rId7">
              <a:extLst>
                <a:ext uri="{28A0092B-C50C-407E-A947-70E740481C1C}">
                  <a14:useLocalDpi xmlns:a14="http://schemas.microsoft.com/office/drawing/2010/main"/>
                </a:ext>
              </a:extLst>
            </a:blip>
            <a:stretch>
              <a:fillRect/>
            </a:stretch>
          </a:blipFill>
          <a:ln w="127000" cap="flat">
            <a:solidFill>
              <a:schemeClr val="accent2"/>
            </a:solidFill>
            <a:prstDash val="solid"/>
            <a:miter lim="800000"/>
            <a:headEnd type="none" w="med" len="med"/>
            <a:tailEnd type="none" w="med" len="med"/>
          </a:ln>
        </p:spPr>
        <p:txBody>
          <a:bodyPr lIns="0" tIns="0" rIns="0" bIns="0"/>
          <a:lstStyle/>
          <a:p>
            <a:endParaRPr lang="en-US">
              <a:latin typeface="Arial"/>
              <a:ea typeface="Arial"/>
              <a:cs typeface="Arial"/>
            </a:endParaRPr>
          </a:p>
        </p:txBody>
      </p:sp>
      <p:sp>
        <p:nvSpPr>
          <p:cNvPr id="26634" name="AutoShape 10"/>
          <p:cNvSpPr/>
          <p:nvPr/>
        </p:nvSpPr>
        <p:spPr bwMode="auto">
          <a:xfrm rot="10800000">
            <a:off x="20972462" y="9690100"/>
            <a:ext cx="323850" cy="203200"/>
          </a:xfrm>
          <a:prstGeom prst="triangle">
            <a:avLst>
              <a:gd name="adj" fmla="val 50000"/>
            </a:avLst>
          </a:prstGeom>
          <a:solidFill>
            <a:schemeClr val="accent2"/>
          </a:solidFill>
          <a:ln>
            <a:noFill/>
          </a:ln>
        </p:spPr>
        <p:txBody>
          <a:bodyPr lIns="0" tIns="0" rIns="0" bIns="0"/>
          <a:lstStyle/>
          <a:p>
            <a:endParaRPr lang="en-US">
              <a:latin typeface="Arial"/>
              <a:ea typeface="Arial"/>
              <a:cs typeface="Arial"/>
            </a:endParaRPr>
          </a:p>
        </p:txBody>
      </p:sp>
      <p:sp>
        <p:nvSpPr>
          <p:cNvPr id="26635" name="Rectangle 11"/>
          <p:cNvSpPr/>
          <p:nvPr/>
        </p:nvSpPr>
        <p:spPr bwMode="auto">
          <a:xfrm>
            <a:off x="889000" y="676471"/>
            <a:ext cx="6576096" cy="615553"/>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4000" spc="300">
                <a:solidFill>
                  <a:srgbClr val="FFFFFF"/>
                </a:solidFill>
                <a:latin typeface="Helvetica" pitchFamily="2" charset="0"/>
                <a:ea typeface="Arial"/>
                <a:cs typeface="Lobster 1.3" charset="0"/>
                <a:sym typeface="Lobster 1.3" charset="0"/>
              </a:rPr>
              <a:t>TYPES OF SURVEYORS</a:t>
            </a:r>
          </a:p>
        </p:txBody>
      </p:sp>
      <p:sp>
        <p:nvSpPr>
          <p:cNvPr id="26636" name="Line 12"/>
          <p:cNvSpPr>
            <a:spLocks noChangeShapeType="1"/>
          </p:cNvSpPr>
          <p:nvPr/>
        </p:nvSpPr>
        <p:spPr bwMode="auto">
          <a:xfrm rot="10800000" flipH="1">
            <a:off x="555625" y="438150"/>
            <a:ext cx="401638" cy="401638"/>
          </a:xfrm>
          <a:prstGeom prst="line">
            <a:avLst/>
          </a:prstGeom>
          <a:noFill/>
          <a:ln w="50800" cap="flat">
            <a:solidFill>
              <a:srgbClr val="FFFFFF"/>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26637" name="Rectangle 13"/>
          <p:cNvSpPr/>
          <p:nvPr/>
        </p:nvSpPr>
        <p:spPr bwMode="auto">
          <a:xfrm>
            <a:off x="596900" y="9982200"/>
            <a:ext cx="5303837" cy="9144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r>
              <a:rPr lang="en-US" sz="2800" b="1">
                <a:solidFill>
                  <a:schemeClr val="bg1"/>
                </a:solidFill>
                <a:latin typeface="Helvetica" pitchFamily="2" charset="0"/>
                <a:ea typeface="Arial"/>
                <a:cs typeface="Lobster 1.3" charset="0"/>
                <a:sym typeface="Lobster 1.3" charset="0"/>
              </a:rPr>
              <a:t>Construction Surveyor</a:t>
            </a:r>
          </a:p>
        </p:txBody>
      </p:sp>
      <p:sp>
        <p:nvSpPr>
          <p:cNvPr id="26639" name="Rectangle 15"/>
          <p:cNvSpPr/>
          <p:nvPr/>
        </p:nvSpPr>
        <p:spPr bwMode="auto">
          <a:xfrm>
            <a:off x="7413625" y="10228263"/>
            <a:ext cx="3632200" cy="820737"/>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br>
              <a:rPr lang="en-US" sz="2000">
                <a:effectLst/>
                <a:latin typeface="FreightSans Pro Bold" panose="02000606030000020004" pitchFamily="2" charset="0"/>
              </a:rPr>
            </a:br>
            <a:endParaRPr lang="en-US" sz="2000">
              <a:effectLst/>
              <a:latin typeface="FreightSans Pro Bold" panose="02000606030000020004" pitchFamily="2" charset="0"/>
            </a:endParaRPr>
          </a:p>
          <a:p>
            <a:r>
              <a:rPr lang="en-US" sz="2800" b="1">
                <a:solidFill>
                  <a:srgbClr val="FFFFFF"/>
                </a:solidFill>
                <a:effectLst/>
                <a:latin typeface="Helvetica" pitchFamily="2" charset="0"/>
              </a:rPr>
              <a:t>Geodesist</a:t>
            </a:r>
            <a:r>
              <a:rPr lang="en-US" sz="2000" b="1">
                <a:solidFill>
                  <a:srgbClr val="FFFFFF"/>
                </a:solidFill>
                <a:effectLst/>
                <a:latin typeface="FreightSans Pro Bold" panose="02000606030000020004" pitchFamily="2" charset="0"/>
              </a:rPr>
              <a:t> </a:t>
            </a:r>
            <a:endParaRPr lang="en-US" sz="2000">
              <a:solidFill>
                <a:srgbClr val="FFFFFF"/>
              </a:solidFill>
              <a:effectLst/>
              <a:latin typeface="FreightSans Pro Bold" panose="02000606030000020004" pitchFamily="2" charset="0"/>
            </a:endParaRPr>
          </a:p>
          <a:p>
            <a:endParaRPr lang="en-US" sz="6400">
              <a:solidFill>
                <a:schemeClr val="accent2"/>
              </a:solidFill>
              <a:latin typeface="Lobster 1.3" charset="0"/>
              <a:ea typeface="Arial"/>
              <a:cs typeface="Lobster 1.3" charset="0"/>
              <a:sym typeface="Lobster 1.3" charset="0"/>
            </a:endParaRPr>
          </a:p>
        </p:txBody>
      </p:sp>
      <p:sp>
        <p:nvSpPr>
          <p:cNvPr id="26641" name="Rectangle 17"/>
          <p:cNvSpPr/>
          <p:nvPr/>
        </p:nvSpPr>
        <p:spPr bwMode="auto">
          <a:xfrm>
            <a:off x="12558714" y="10228263"/>
            <a:ext cx="5278436" cy="9144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br>
              <a:rPr lang="en-US" sz="2000">
                <a:effectLst/>
                <a:latin typeface="FreightSans Pro Bold" panose="02000606030000020004" pitchFamily="2" charset="0"/>
              </a:rPr>
            </a:br>
            <a:endParaRPr lang="en-US" sz="2000">
              <a:effectLst/>
              <a:latin typeface="FreightSans Pro Bold" panose="02000606030000020004" pitchFamily="2" charset="0"/>
            </a:endParaRPr>
          </a:p>
          <a:p>
            <a:r>
              <a:rPr lang="en-US" sz="2800" b="1">
                <a:solidFill>
                  <a:srgbClr val="FFFFFF"/>
                </a:solidFill>
                <a:effectLst/>
                <a:latin typeface="Helvetica" pitchFamily="2" charset="0"/>
              </a:rPr>
              <a:t>Photogrammetrist and </a:t>
            </a:r>
            <a:endParaRPr lang="en-US" sz="2800">
              <a:solidFill>
                <a:srgbClr val="FFFFFF"/>
              </a:solidFill>
              <a:effectLst/>
              <a:latin typeface="Helvetica" pitchFamily="2" charset="0"/>
            </a:endParaRPr>
          </a:p>
          <a:p>
            <a:r>
              <a:rPr lang="en-US" sz="2800" b="1">
                <a:solidFill>
                  <a:srgbClr val="FFFFFF"/>
                </a:solidFill>
                <a:effectLst/>
                <a:latin typeface="Helvetica" pitchFamily="2" charset="0"/>
              </a:rPr>
              <a:t>Remote Sensing Analyst </a:t>
            </a:r>
            <a:endParaRPr lang="en-US" sz="2800">
              <a:solidFill>
                <a:srgbClr val="FFFFFF"/>
              </a:solidFill>
              <a:effectLst/>
              <a:latin typeface="Helvetica" pitchFamily="2" charset="0"/>
            </a:endParaRPr>
          </a:p>
          <a:p>
            <a:endParaRPr lang="en-US" sz="6400">
              <a:solidFill>
                <a:schemeClr val="accent2"/>
              </a:solidFill>
              <a:latin typeface="Lobster 1.3" charset="0"/>
              <a:ea typeface="Arial"/>
              <a:cs typeface="Lobster 1.3" charset="0"/>
              <a:sym typeface="Lobster 1.3" charset="0"/>
            </a:endParaRPr>
          </a:p>
        </p:txBody>
      </p:sp>
      <p:sp>
        <p:nvSpPr>
          <p:cNvPr id="26643" name="Rectangle 19"/>
          <p:cNvSpPr/>
          <p:nvPr/>
        </p:nvSpPr>
        <p:spPr bwMode="auto">
          <a:xfrm>
            <a:off x="18508664" y="10228263"/>
            <a:ext cx="5278435" cy="9144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br>
              <a:rPr lang="en-US" sz="2000">
                <a:effectLst/>
                <a:latin typeface="FreightSans Pro Bold" panose="02000606030000020004" pitchFamily="2" charset="0"/>
              </a:rPr>
            </a:br>
            <a:endParaRPr lang="en-US" sz="2000">
              <a:effectLst/>
              <a:latin typeface="FreightSans Pro Bold" panose="02000606030000020004" pitchFamily="2" charset="0"/>
            </a:endParaRPr>
          </a:p>
          <a:p>
            <a:r>
              <a:rPr lang="en-US" sz="2800" b="1">
                <a:solidFill>
                  <a:srgbClr val="FFFFFF"/>
                </a:solidFill>
                <a:effectLst/>
                <a:latin typeface="Helvetica" pitchFamily="2" charset="0"/>
              </a:rPr>
              <a:t>Hydrographic Surveyor </a:t>
            </a:r>
            <a:endParaRPr lang="en-US" sz="2800">
              <a:solidFill>
                <a:srgbClr val="FFFFFF"/>
              </a:solidFill>
              <a:effectLst/>
              <a:latin typeface="Helvetica" pitchFamily="2" charset="0"/>
            </a:endParaRPr>
          </a:p>
          <a:p>
            <a:endParaRPr lang="en-US" sz="6400">
              <a:solidFill>
                <a:schemeClr val="accent2"/>
              </a:solidFill>
              <a:latin typeface="Lobster 1.3" charset="0"/>
              <a:ea typeface="Arial"/>
              <a:cs typeface="Lobster 1.3" charset="0"/>
              <a:sym typeface="Lobster 1.3"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p159="http://schemas.microsoft.com/office/powerpoint/2015/09/main" xmlns:p15="http://schemas.microsoft.com/office/powerpoint/2012/main" xmlns:a14="http://schemas.microsoft.com/office/drawing/2010/main"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p:nvPr/>
        </p:nvSpPr>
        <p:spPr bwMode="auto">
          <a:xfrm>
            <a:off x="-34926" y="96270"/>
            <a:ext cx="24418927" cy="13716000"/>
          </a:xfrm>
          <a:prstGeom prst="rect">
            <a:avLst/>
          </a:prstGeom>
          <a:blipFill dpi="0" rotWithShape="1">
            <a:blip r:embed="rId3">
              <a:alphaModFix amt="14149"/>
            </a:blip>
            <a:stretch>
              <a:fillRect t="-39016" b="-39016"/>
            </a:stretch>
          </a:blipFill>
          <a:ln>
            <a:noFill/>
          </a:ln>
        </p:spPr>
        <p:txBody>
          <a:bodyPr lIns="0" tIns="0" rIns="0" bIns="0"/>
          <a:lstStyle/>
          <a:p>
            <a:endParaRPr lang="en-US">
              <a:latin typeface="Arial"/>
              <a:ea typeface="Arial"/>
              <a:cs typeface="Arial"/>
            </a:endParaRPr>
          </a:p>
        </p:txBody>
      </p:sp>
      <p:sp>
        <p:nvSpPr>
          <p:cNvPr id="26627" name="AutoShape 3"/>
          <p:cNvSpPr/>
          <p:nvPr/>
        </p:nvSpPr>
        <p:spPr bwMode="auto">
          <a:xfrm rot="10800000">
            <a:off x="3086100" y="9690100"/>
            <a:ext cx="323850" cy="203200"/>
          </a:xfrm>
          <a:prstGeom prst="triangle">
            <a:avLst>
              <a:gd name="adj" fmla="val 50000"/>
            </a:avLst>
          </a:prstGeom>
          <a:solidFill>
            <a:schemeClr val="accent2"/>
          </a:solidFill>
          <a:ln>
            <a:noFill/>
          </a:ln>
        </p:spPr>
        <p:txBody>
          <a:bodyPr lIns="0" tIns="0" rIns="0" bIns="0"/>
          <a:lstStyle/>
          <a:p>
            <a:endParaRPr lang="en-US">
              <a:latin typeface="Arial"/>
              <a:ea typeface="Arial"/>
              <a:cs typeface="Arial"/>
            </a:endParaRPr>
          </a:p>
        </p:txBody>
      </p:sp>
      <p:sp>
        <p:nvSpPr>
          <p:cNvPr id="26628" name="AutoShape 4"/>
          <p:cNvSpPr/>
          <p:nvPr/>
        </p:nvSpPr>
        <p:spPr bwMode="auto">
          <a:xfrm rot="10800000">
            <a:off x="9036050" y="9690100"/>
            <a:ext cx="323850" cy="203200"/>
          </a:xfrm>
          <a:prstGeom prst="triangle">
            <a:avLst>
              <a:gd name="adj" fmla="val 50000"/>
            </a:avLst>
          </a:prstGeom>
          <a:solidFill>
            <a:schemeClr val="accent2"/>
          </a:solidFill>
          <a:ln>
            <a:noFill/>
          </a:ln>
        </p:spPr>
        <p:txBody>
          <a:bodyPr lIns="0" tIns="0" rIns="0" bIns="0"/>
          <a:lstStyle/>
          <a:p>
            <a:endParaRPr lang="en-US">
              <a:latin typeface="Arial"/>
              <a:ea typeface="Arial"/>
              <a:cs typeface="Arial"/>
            </a:endParaRPr>
          </a:p>
        </p:txBody>
      </p:sp>
      <p:sp>
        <p:nvSpPr>
          <p:cNvPr id="26629" name="AutoShape 5"/>
          <p:cNvSpPr/>
          <p:nvPr/>
        </p:nvSpPr>
        <p:spPr bwMode="auto">
          <a:xfrm rot="10800000">
            <a:off x="15022512" y="9690100"/>
            <a:ext cx="323850" cy="203200"/>
          </a:xfrm>
          <a:prstGeom prst="triangle">
            <a:avLst>
              <a:gd name="adj" fmla="val 50000"/>
            </a:avLst>
          </a:prstGeom>
          <a:solidFill>
            <a:schemeClr val="accent2"/>
          </a:solidFill>
          <a:ln>
            <a:noFill/>
          </a:ln>
        </p:spPr>
        <p:txBody>
          <a:bodyPr lIns="0" tIns="0" rIns="0" bIns="0"/>
          <a:lstStyle/>
          <a:p>
            <a:endParaRPr lang="en-US">
              <a:latin typeface="Arial"/>
              <a:ea typeface="Arial"/>
              <a:cs typeface="Arial"/>
            </a:endParaRPr>
          </a:p>
        </p:txBody>
      </p:sp>
      <p:sp>
        <p:nvSpPr>
          <p:cNvPr id="26630" name="Rectangle 6"/>
          <p:cNvSpPr/>
          <p:nvPr/>
        </p:nvSpPr>
        <p:spPr bwMode="auto">
          <a:xfrm>
            <a:off x="596900" y="1943100"/>
            <a:ext cx="5303838" cy="7353300"/>
          </a:xfrm>
          <a:prstGeom prst="rect">
            <a:avLst/>
          </a:prstGeom>
          <a:blipFill dpi="0" rotWithShape="1">
            <a:blip r:embed="rId4"/>
            <a:stretch>
              <a:fillRect t="-4097" b="-4097"/>
            </a:stretch>
          </a:blipFill>
          <a:ln w="127000" cap="flat">
            <a:solidFill>
              <a:schemeClr val="accent2"/>
            </a:solidFill>
            <a:prstDash val="solid"/>
            <a:miter lim="800000"/>
            <a:headEnd type="none" w="med" len="med"/>
            <a:tailEnd type="none" w="med" len="med"/>
          </a:ln>
        </p:spPr>
        <p:txBody>
          <a:bodyPr lIns="0" tIns="0" rIns="0" bIns="0"/>
          <a:lstStyle/>
          <a:p>
            <a:endParaRPr lang="en-US">
              <a:latin typeface="Arial"/>
              <a:ea typeface="Arial"/>
              <a:cs typeface="Arial"/>
            </a:endParaRPr>
          </a:p>
        </p:txBody>
      </p:sp>
      <p:sp>
        <p:nvSpPr>
          <p:cNvPr id="26631" name="Rectangle 7"/>
          <p:cNvSpPr/>
          <p:nvPr/>
        </p:nvSpPr>
        <p:spPr bwMode="auto">
          <a:xfrm>
            <a:off x="6548438" y="1943100"/>
            <a:ext cx="5302250" cy="7353300"/>
          </a:xfrm>
          <a:prstGeom prst="rect">
            <a:avLst/>
          </a:prstGeom>
          <a:blipFill dpi="0" rotWithShape="1">
            <a:blip r:embed="rId5"/>
            <a:stretch>
              <a:fillRect l="-39736" r="-39736"/>
            </a:stretch>
          </a:blipFill>
          <a:ln w="127000" cap="flat">
            <a:solidFill>
              <a:schemeClr val="accent2"/>
            </a:solidFill>
            <a:prstDash val="solid"/>
            <a:miter lim="800000"/>
            <a:headEnd type="none" w="med" len="med"/>
            <a:tailEnd type="none" w="med" len="med"/>
          </a:ln>
        </p:spPr>
        <p:txBody>
          <a:bodyPr lIns="0" tIns="0" rIns="0" bIns="0"/>
          <a:lstStyle/>
          <a:p>
            <a:endParaRPr lang="en-US">
              <a:latin typeface="Arial"/>
              <a:ea typeface="Arial"/>
              <a:cs typeface="Arial"/>
            </a:endParaRPr>
          </a:p>
        </p:txBody>
      </p:sp>
      <p:sp>
        <p:nvSpPr>
          <p:cNvPr id="26632" name="Rectangle 8"/>
          <p:cNvSpPr/>
          <p:nvPr/>
        </p:nvSpPr>
        <p:spPr bwMode="auto">
          <a:xfrm>
            <a:off x="12534900" y="1943100"/>
            <a:ext cx="5302250" cy="7353300"/>
          </a:xfrm>
          <a:prstGeom prst="rect">
            <a:avLst/>
          </a:prstGeom>
          <a:blipFill dpi="0" rotWithShape="1">
            <a:blip r:embed="rId6"/>
            <a:stretch>
              <a:fillRect l="-59849" r="-59849"/>
            </a:stretch>
          </a:blipFill>
          <a:ln w="127000" cap="flat">
            <a:solidFill>
              <a:schemeClr val="accent2"/>
            </a:solidFill>
            <a:prstDash val="solid"/>
            <a:miter lim="800000"/>
            <a:headEnd type="none" w="med" len="med"/>
            <a:tailEnd type="none" w="med" len="med"/>
          </a:ln>
        </p:spPr>
        <p:txBody>
          <a:bodyPr lIns="0" tIns="0" rIns="0" bIns="0"/>
          <a:lstStyle/>
          <a:p>
            <a:endParaRPr lang="en-US">
              <a:latin typeface="Arial"/>
              <a:ea typeface="Arial"/>
              <a:cs typeface="Arial"/>
            </a:endParaRPr>
          </a:p>
        </p:txBody>
      </p:sp>
      <p:sp>
        <p:nvSpPr>
          <p:cNvPr id="26633" name="Rectangle 9"/>
          <p:cNvSpPr/>
          <p:nvPr/>
        </p:nvSpPr>
        <p:spPr bwMode="auto">
          <a:xfrm>
            <a:off x="18484850" y="1943100"/>
            <a:ext cx="5302250" cy="7353300"/>
          </a:xfrm>
          <a:prstGeom prst="rect">
            <a:avLst/>
          </a:prstGeom>
          <a:blipFill dpi="0" rotWithShape="1">
            <a:blip r:embed="rId7"/>
            <a:stretch>
              <a:fillRect t="-4114" b="-4114"/>
            </a:stretch>
          </a:blipFill>
          <a:ln w="127000" cap="flat">
            <a:solidFill>
              <a:schemeClr val="accent2"/>
            </a:solidFill>
            <a:prstDash val="solid"/>
            <a:miter lim="800000"/>
            <a:headEnd type="none" w="med" len="med"/>
            <a:tailEnd type="none" w="med" len="med"/>
          </a:ln>
        </p:spPr>
        <p:txBody>
          <a:bodyPr lIns="0" tIns="0" rIns="0" bIns="0"/>
          <a:lstStyle/>
          <a:p>
            <a:endParaRPr lang="en-US">
              <a:latin typeface="Arial"/>
              <a:ea typeface="Arial"/>
              <a:cs typeface="Arial"/>
            </a:endParaRPr>
          </a:p>
        </p:txBody>
      </p:sp>
      <p:sp>
        <p:nvSpPr>
          <p:cNvPr id="26634" name="AutoShape 10"/>
          <p:cNvSpPr/>
          <p:nvPr/>
        </p:nvSpPr>
        <p:spPr bwMode="auto">
          <a:xfrm rot="10800000">
            <a:off x="20972462" y="9690100"/>
            <a:ext cx="323850" cy="203200"/>
          </a:xfrm>
          <a:prstGeom prst="triangle">
            <a:avLst>
              <a:gd name="adj" fmla="val 50000"/>
            </a:avLst>
          </a:prstGeom>
          <a:solidFill>
            <a:schemeClr val="accent2"/>
          </a:solidFill>
          <a:ln>
            <a:noFill/>
          </a:ln>
        </p:spPr>
        <p:txBody>
          <a:bodyPr lIns="0" tIns="0" rIns="0" bIns="0"/>
          <a:lstStyle/>
          <a:p>
            <a:endParaRPr lang="en-US">
              <a:latin typeface="Arial"/>
              <a:ea typeface="Arial"/>
              <a:cs typeface="Arial"/>
            </a:endParaRPr>
          </a:p>
        </p:txBody>
      </p:sp>
      <p:sp>
        <p:nvSpPr>
          <p:cNvPr id="26636" name="Line 12"/>
          <p:cNvSpPr>
            <a:spLocks noChangeShapeType="1"/>
          </p:cNvSpPr>
          <p:nvPr/>
        </p:nvSpPr>
        <p:spPr bwMode="auto">
          <a:xfrm rot="10800000" flipH="1">
            <a:off x="555625" y="438150"/>
            <a:ext cx="401638" cy="401638"/>
          </a:xfrm>
          <a:prstGeom prst="line">
            <a:avLst/>
          </a:prstGeom>
          <a:noFill/>
          <a:ln w="50800" cap="flat">
            <a:solidFill>
              <a:srgbClr val="FFFFFF"/>
            </a:solidFill>
            <a:prstDash val="solid"/>
            <a:miter lim="800000"/>
            <a:headEnd type="none" w="med" len="med"/>
            <a:tailEnd type="none" w="med" len="med"/>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26637" name="Rectangle 13"/>
          <p:cNvSpPr/>
          <p:nvPr/>
        </p:nvSpPr>
        <p:spPr bwMode="auto">
          <a:xfrm>
            <a:off x="1414424" y="10228262"/>
            <a:ext cx="3632200" cy="1049337"/>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br>
              <a:rPr lang="en-US" sz="1100">
                <a:effectLst/>
                <a:latin typeface="FreightSans Pro Bold" panose="02000606030000020004" pitchFamily="2" charset="0"/>
              </a:rPr>
            </a:br>
            <a:endParaRPr lang="en-US" sz="1100">
              <a:effectLst/>
              <a:latin typeface="FreightSans Pro Bold" panose="02000606030000020004" pitchFamily="2" charset="0"/>
            </a:endParaRPr>
          </a:p>
          <a:p>
            <a:r>
              <a:rPr lang="en-US" sz="2800" b="1">
                <a:solidFill>
                  <a:srgbClr val="FFFFFF"/>
                </a:solidFill>
                <a:effectLst/>
                <a:latin typeface="Helvetica" pitchFamily="2" charset="0"/>
              </a:rPr>
              <a:t>Boundary Surveyor </a:t>
            </a:r>
            <a:endParaRPr lang="en-US" sz="2800">
              <a:solidFill>
                <a:srgbClr val="FFFFFF"/>
              </a:solidFill>
              <a:effectLst/>
              <a:latin typeface="Helvetica" pitchFamily="2" charset="0"/>
            </a:endParaRPr>
          </a:p>
          <a:p>
            <a:endParaRPr lang="en-US" sz="4000">
              <a:solidFill>
                <a:schemeClr val="accent2"/>
              </a:solidFill>
              <a:latin typeface="Helvetica" pitchFamily="2" charset="0"/>
              <a:ea typeface="Arial"/>
              <a:cs typeface="Lobster 1.3" charset="0"/>
              <a:sym typeface="Lobster 1.3" charset="0"/>
            </a:endParaRPr>
          </a:p>
        </p:txBody>
      </p:sp>
      <p:sp>
        <p:nvSpPr>
          <p:cNvPr id="26639" name="Rectangle 15"/>
          <p:cNvSpPr/>
          <p:nvPr/>
        </p:nvSpPr>
        <p:spPr bwMode="auto">
          <a:xfrm>
            <a:off x="6548438" y="10228263"/>
            <a:ext cx="5302249" cy="914400"/>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br>
              <a:rPr lang="en-US" sz="2000">
                <a:effectLst/>
                <a:latin typeface="FreightSans Pro Bold" panose="02000606030000020004" pitchFamily="2" charset="0"/>
              </a:rPr>
            </a:br>
            <a:endParaRPr lang="en-US" sz="2000">
              <a:effectLst/>
              <a:latin typeface="FreightSans Pro Bold" panose="02000606030000020004" pitchFamily="2" charset="0"/>
            </a:endParaRPr>
          </a:p>
          <a:p>
            <a:br>
              <a:rPr lang="en-US" sz="2000">
                <a:effectLst/>
                <a:latin typeface="FreightSans Pro Bold" panose="02000606030000020004" pitchFamily="2" charset="0"/>
              </a:rPr>
            </a:br>
            <a:endParaRPr lang="en-US" sz="2000">
              <a:effectLst/>
              <a:latin typeface="FreightSans Pro Bold" panose="02000606030000020004" pitchFamily="2" charset="0"/>
            </a:endParaRPr>
          </a:p>
          <a:p>
            <a:r>
              <a:rPr lang="en-US" sz="2800" b="1">
                <a:solidFill>
                  <a:srgbClr val="FFFFFF"/>
                </a:solidFill>
                <a:effectLst/>
                <a:latin typeface="Helvetica" pitchFamily="2" charset="0"/>
              </a:rPr>
              <a:t>Geographic Information </a:t>
            </a:r>
            <a:endParaRPr lang="en-US" sz="2800">
              <a:solidFill>
                <a:srgbClr val="FFFFFF"/>
              </a:solidFill>
              <a:effectLst/>
              <a:latin typeface="Helvetica" pitchFamily="2" charset="0"/>
            </a:endParaRPr>
          </a:p>
          <a:p>
            <a:r>
              <a:rPr lang="en-US" sz="2800" b="1">
                <a:solidFill>
                  <a:srgbClr val="FFFFFF"/>
                </a:solidFill>
                <a:effectLst/>
                <a:latin typeface="Helvetica" pitchFamily="2" charset="0"/>
              </a:rPr>
              <a:t>Systems (GIS) Analyst </a:t>
            </a:r>
            <a:endParaRPr lang="en-US" sz="2800">
              <a:solidFill>
                <a:srgbClr val="FFFFFF"/>
              </a:solidFill>
              <a:effectLst/>
              <a:latin typeface="Helvetica" pitchFamily="2" charset="0"/>
            </a:endParaRPr>
          </a:p>
          <a:p>
            <a:endParaRPr lang="en-US" sz="6400">
              <a:solidFill>
                <a:schemeClr val="accent2"/>
              </a:solidFill>
              <a:latin typeface="Lobster 1.3" charset="0"/>
              <a:ea typeface="Arial"/>
              <a:cs typeface="Lobster 1.3" charset="0"/>
              <a:sym typeface="Lobster 1.3" charset="0"/>
            </a:endParaRPr>
          </a:p>
        </p:txBody>
      </p:sp>
      <p:sp>
        <p:nvSpPr>
          <p:cNvPr id="26641" name="Rectangle 17"/>
          <p:cNvSpPr/>
          <p:nvPr/>
        </p:nvSpPr>
        <p:spPr bwMode="auto">
          <a:xfrm>
            <a:off x="12533316" y="10228263"/>
            <a:ext cx="5303834" cy="914400"/>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br>
              <a:rPr lang="en-US" sz="2000">
                <a:effectLst/>
                <a:latin typeface="FreightSans Pro Bold" panose="02000606030000020004" pitchFamily="2" charset="0"/>
              </a:rPr>
            </a:br>
            <a:endParaRPr lang="en-US" sz="2000">
              <a:effectLst/>
              <a:latin typeface="FreightSans Pro Bold" panose="02000606030000020004" pitchFamily="2" charset="0"/>
            </a:endParaRPr>
          </a:p>
          <a:p>
            <a:br>
              <a:rPr lang="en-US" sz="2000">
                <a:effectLst/>
                <a:latin typeface="FreightSans Pro Bold" panose="02000606030000020004" pitchFamily="2" charset="0"/>
              </a:rPr>
            </a:br>
            <a:endParaRPr lang="en-US" sz="2000">
              <a:effectLst/>
              <a:latin typeface="FreightSans Pro Bold" panose="02000606030000020004" pitchFamily="2" charset="0"/>
            </a:endParaRPr>
          </a:p>
          <a:p>
            <a:r>
              <a:rPr lang="en-US" sz="2800" b="1">
                <a:solidFill>
                  <a:srgbClr val="FFFFFF"/>
                </a:solidFill>
                <a:effectLst/>
                <a:latin typeface="Helvetica" pitchFamily="2" charset="0"/>
              </a:rPr>
              <a:t>Topographic Surveyor </a:t>
            </a:r>
            <a:endParaRPr lang="en-US" sz="2800">
              <a:solidFill>
                <a:srgbClr val="FFFFFF"/>
              </a:solidFill>
              <a:effectLst/>
              <a:latin typeface="Helvetica" pitchFamily="2" charset="0"/>
            </a:endParaRPr>
          </a:p>
          <a:p>
            <a:endParaRPr lang="en-US" sz="6400">
              <a:solidFill>
                <a:schemeClr val="accent2"/>
              </a:solidFill>
              <a:latin typeface="Lobster 1.3" charset="0"/>
              <a:ea typeface="Arial"/>
              <a:cs typeface="Lobster 1.3" charset="0"/>
              <a:sym typeface="Lobster 1.3" charset="0"/>
            </a:endParaRPr>
          </a:p>
        </p:txBody>
      </p:sp>
      <p:sp>
        <p:nvSpPr>
          <p:cNvPr id="26643" name="Rectangle 19"/>
          <p:cNvSpPr/>
          <p:nvPr/>
        </p:nvSpPr>
        <p:spPr bwMode="auto">
          <a:xfrm>
            <a:off x="18519780" y="10228263"/>
            <a:ext cx="5267320" cy="914400"/>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br>
              <a:rPr lang="en-US" sz="2000">
                <a:effectLst/>
                <a:latin typeface="FreightSans Pro Bold" panose="02000606030000020004" pitchFamily="2" charset="0"/>
              </a:rPr>
            </a:br>
            <a:endParaRPr lang="en-US" sz="2000">
              <a:effectLst/>
              <a:latin typeface="FreightSans Pro Bold" panose="02000606030000020004" pitchFamily="2" charset="0"/>
            </a:endParaRPr>
          </a:p>
          <a:p>
            <a:br>
              <a:rPr lang="en-US" sz="2000">
                <a:effectLst/>
                <a:latin typeface="FreightSans Pro Bold" panose="02000606030000020004" pitchFamily="2" charset="0"/>
              </a:rPr>
            </a:br>
            <a:endParaRPr lang="en-US" sz="2000">
              <a:effectLst/>
              <a:latin typeface="FreightSans Pro Bold" panose="02000606030000020004" pitchFamily="2" charset="0"/>
            </a:endParaRPr>
          </a:p>
          <a:p>
            <a:r>
              <a:rPr lang="en-US" sz="2800" b="1">
                <a:solidFill>
                  <a:srgbClr val="FFFFFF"/>
                </a:solidFill>
                <a:effectLst/>
                <a:latin typeface="Helvetica" pitchFamily="2" charset="0"/>
              </a:rPr>
              <a:t>Forensic Surveyor and </a:t>
            </a:r>
            <a:endParaRPr lang="en-US" sz="2800">
              <a:solidFill>
                <a:srgbClr val="FFFFFF"/>
              </a:solidFill>
              <a:effectLst/>
              <a:latin typeface="Helvetica" pitchFamily="2" charset="0"/>
            </a:endParaRPr>
          </a:p>
          <a:p>
            <a:r>
              <a:rPr lang="en-US" sz="2800" b="1">
                <a:solidFill>
                  <a:srgbClr val="FFFFFF"/>
                </a:solidFill>
                <a:effectLst/>
                <a:latin typeface="Helvetica" pitchFamily="2" charset="0"/>
              </a:rPr>
              <a:t>Expert Witness Specialist </a:t>
            </a:r>
            <a:endParaRPr lang="en-US" sz="2800">
              <a:solidFill>
                <a:srgbClr val="FFFFFF"/>
              </a:solidFill>
              <a:effectLst/>
              <a:latin typeface="Helvetica" pitchFamily="2" charset="0"/>
            </a:endParaRPr>
          </a:p>
          <a:p>
            <a:endParaRPr lang="en-US" sz="6400">
              <a:solidFill>
                <a:schemeClr val="accent2"/>
              </a:solidFill>
              <a:latin typeface="Lobster 1.3" charset="0"/>
              <a:ea typeface="Arial"/>
              <a:cs typeface="Lobster 1.3" charset="0"/>
              <a:sym typeface="Lobster 1.3" charset="0"/>
            </a:endParaRPr>
          </a:p>
        </p:txBody>
      </p:sp>
      <p:sp>
        <p:nvSpPr>
          <p:cNvPr id="2" name="Rectangle 11">
            <a:extLst>
              <a:ext uri="{FF2B5EF4-FFF2-40B4-BE49-F238E27FC236}">
                <a16:creationId xmlns:a16="http://schemas.microsoft.com/office/drawing/2014/main" id="{3C63DF41-70A4-E77C-A472-7081B1A247FE}"/>
              </a:ext>
            </a:extLst>
          </p:cNvPr>
          <p:cNvSpPr/>
          <p:nvPr/>
        </p:nvSpPr>
        <p:spPr bwMode="auto">
          <a:xfrm>
            <a:off x="889000" y="676471"/>
            <a:ext cx="6576096" cy="615553"/>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4000" spc="300">
                <a:solidFill>
                  <a:srgbClr val="FFFFFF"/>
                </a:solidFill>
                <a:latin typeface="Helvetica" pitchFamily="2" charset="0"/>
                <a:ea typeface="Arial"/>
                <a:cs typeface="Lobster 1.3" charset="0"/>
                <a:sym typeface="Lobster 1.3" charset="0"/>
              </a:rPr>
              <a:t>TYPES OF SURVEYORS</a:t>
            </a:r>
          </a:p>
        </p:txBody>
      </p:sp>
    </p:spTree>
    <p:extLst>
      <p:ext uri="{BB962C8B-B14F-4D97-AF65-F5344CB8AC3E}">
        <p14:creationId xmlns:p14="http://schemas.microsoft.com/office/powerpoint/2010/main" val="132893690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p159="http://schemas.microsoft.com/office/powerpoint/2015/09/main" xmlns:p15="http://schemas.microsoft.com/office/powerpoint/2012/main" xmlns:a14="http://schemas.microsoft.com/office/drawing/2010/main"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B5572D-8959-E1C2-518D-6FC3B876C058}"/>
              </a:ext>
            </a:extLst>
          </p:cNvPr>
          <p:cNvSpPr/>
          <p:nvPr/>
        </p:nvSpPr>
        <p:spPr bwMode="auto">
          <a:xfrm>
            <a:off x="-1" y="0"/>
            <a:ext cx="24420512" cy="13716000"/>
          </a:xfrm>
          <a:prstGeom prst="rect">
            <a:avLst/>
          </a:prstGeom>
          <a:solidFill>
            <a:schemeClr val="tx2"/>
          </a:solidFill>
          <a:ln w="254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xmlns:p159="http://schemas.microsoft.com/office/powerpoint/2015/09/main" xmlns:p15="http://schemas.microsoft.com/office/powerpoint/2012/main" xmlns:p14="http://schemas.microsoft.com/office/powerpoint/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pPr>
            <a:endParaRPr kumimoji="0" lang="en-US" sz="5800" b="0" i="0" u="none" strike="noStrike" cap="none" normalizeH="0" baseline="0">
              <a:ln>
                <a:noFill/>
              </a:ln>
              <a:solidFill>
                <a:srgbClr val="000000"/>
              </a:solidFill>
              <a:effectLst/>
              <a:latin typeface="Helvetica Neue UltraLight"/>
              <a:ea typeface="ヒラギノ角ゴ ProN W3"/>
              <a:cs typeface="ヒラギノ角ゴ ProN W3"/>
              <a:sym typeface="Helvetica Neue UltraLight"/>
            </a:endParaRPr>
          </a:p>
        </p:txBody>
      </p:sp>
      <p:sp>
        <p:nvSpPr>
          <p:cNvPr id="23553" name="Rectangle 1"/>
          <p:cNvSpPr/>
          <p:nvPr/>
        </p:nvSpPr>
        <p:spPr bwMode="auto">
          <a:xfrm>
            <a:off x="0" y="0"/>
            <a:ext cx="24420512" cy="13716000"/>
          </a:xfrm>
          <a:prstGeom prst="rect">
            <a:avLst/>
          </a:prstGeom>
          <a:blipFill dpi="0" rotWithShape="1">
            <a:blip r:embed="rId3">
              <a:alphaModFix amt="35000"/>
              <a:extLst>
                <a:ext uri="{28A0092B-C50C-407E-A947-70E740481C1C}">
                  <a14:useLocalDpi xmlns:a14="http://schemas.microsoft.com/office/drawing/2010/main"/>
                </a:ext>
              </a:extLst>
            </a:blip>
            <a:stretch>
              <a:fillRect/>
            </a:stretch>
          </a:blipFill>
          <a:ln>
            <a:noFill/>
          </a:ln>
        </p:spPr>
        <p:txBody>
          <a:bodyPr lIns="0" tIns="0" rIns="0" bIns="0"/>
          <a:lstStyle/>
          <a:p>
            <a:endParaRPr lang="en-US">
              <a:latin typeface="Arial"/>
              <a:ea typeface="Arial"/>
              <a:cs typeface="Arial"/>
            </a:endParaRPr>
          </a:p>
        </p:txBody>
      </p:sp>
      <p:sp>
        <p:nvSpPr>
          <p:cNvPr id="23554" name="Rectangle 2"/>
          <p:cNvSpPr/>
          <p:nvPr/>
        </p:nvSpPr>
        <p:spPr bwMode="auto">
          <a:xfrm>
            <a:off x="1276350" y="2019300"/>
            <a:ext cx="21831300" cy="9677400"/>
          </a:xfrm>
          <a:prstGeom prst="rect">
            <a:avLst/>
          </a:prstGeom>
          <a:noFill/>
          <a:ln w="127000" cap="flat">
            <a:solidFill>
              <a:schemeClr val="accent2">
                <a:lumMod val="75000"/>
              </a:schemeClr>
            </a:solidFill>
            <a:prstDash val="solid"/>
            <a:miter lim="800000"/>
            <a:headEnd type="none" w="med" len="med"/>
            <a:tailEnd type="none" w="med" len="med"/>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23559" name="Rectangle 7"/>
          <p:cNvSpPr/>
          <p:nvPr/>
        </p:nvSpPr>
        <p:spPr bwMode="auto">
          <a:xfrm>
            <a:off x="4250530" y="5638800"/>
            <a:ext cx="15919450" cy="3314700"/>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r>
              <a:rPr lang="en-US" sz="17300" spc="300">
                <a:solidFill>
                  <a:schemeClr val="bg1"/>
                </a:solidFill>
                <a:latin typeface="Helvetica" pitchFamily="2" charset="0"/>
                <a:ea typeface="Arial"/>
                <a:cs typeface="Lobster 1.3" charset="0"/>
                <a:sym typeface="Lobster 1.3" charset="0"/>
              </a:rPr>
              <a:t>FRONTIER OF TECHNOLOGY</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p159="http://schemas.microsoft.com/office/powerpoint/2015/09/main" xmlns:p15="http://schemas.microsoft.com/office/powerpoint/2012/main" xmlns:a14="http://schemas.microsoft.com/office/drawing/2010/main"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ChangeAspect="1"/>
          </p:cNvSpPr>
          <p:nvPr/>
        </p:nvSpPr>
        <p:spPr bwMode="auto">
          <a:xfrm>
            <a:off x="9867900" y="1885950"/>
            <a:ext cx="14008100" cy="10607040"/>
          </a:xfrm>
          <a:prstGeom prst="rect">
            <a:avLst/>
          </a:prstGeom>
          <a:blipFill dpi="0" rotWithShape="1">
            <a:blip r:embed="rId3">
              <a:alphaModFix amt="10000"/>
              <a:extLst>
                <a:ext uri="{28A0092B-C50C-407E-A947-70E740481C1C}">
                  <a14:useLocalDpi xmlns:a14="http://schemas.microsoft.com/office/drawing/2010/main"/>
                </a:ext>
              </a:extLst>
            </a:blip>
            <a:stretch>
              <a:fillRect/>
            </a:stretch>
          </a:blipFill>
          <a:ln>
            <a:noFill/>
          </a:ln>
        </p:spPr>
        <p:txBody>
          <a:bodyPr lIns="0" tIns="0" rIns="0" bIns="0"/>
          <a:lstStyle/>
          <a:p>
            <a:endParaRPr lang="en-US">
              <a:latin typeface="Arial"/>
              <a:ea typeface="Arial"/>
              <a:cs typeface="Arial"/>
            </a:endParaRPr>
          </a:p>
        </p:txBody>
      </p:sp>
      <p:sp>
        <p:nvSpPr>
          <p:cNvPr id="7170" name="Rectangle 2"/>
          <p:cNvSpPr>
            <a:spLocks noChangeAspect="1"/>
          </p:cNvSpPr>
          <p:nvPr/>
        </p:nvSpPr>
        <p:spPr bwMode="auto">
          <a:xfrm>
            <a:off x="508000" y="1885950"/>
            <a:ext cx="9359900" cy="10607040"/>
          </a:xfrm>
          <a:prstGeom prst="rect">
            <a:avLst/>
          </a:prstGeom>
          <a:blipFill dpi="0" rotWithShape="1">
            <a:blip r:embed="rId4">
              <a:extLst>
                <a:ext uri="{28A0092B-C50C-407E-A947-70E740481C1C}">
                  <a14:useLocalDpi xmlns:a14="http://schemas.microsoft.com/office/drawing/2010/main"/>
                </a:ext>
              </a:extLst>
            </a:blip>
            <a:stretch>
              <a:fillRect/>
            </a:stretch>
          </a:blipFill>
          <a:ln>
            <a:noFill/>
          </a:ln>
        </p:spPr>
        <p:txBody>
          <a:bodyPr lIns="0" tIns="0" rIns="0" bIns="0"/>
          <a:lstStyle/>
          <a:p>
            <a:endParaRPr lang="en-US">
              <a:latin typeface="Arial"/>
              <a:ea typeface="Arial"/>
              <a:cs typeface="Arial"/>
            </a:endParaRPr>
          </a:p>
        </p:txBody>
      </p:sp>
      <p:sp>
        <p:nvSpPr>
          <p:cNvPr id="7172" name="Line 4"/>
          <p:cNvSpPr>
            <a:spLocks noChangeShapeType="1"/>
          </p:cNvSpPr>
          <p:nvPr/>
        </p:nvSpPr>
        <p:spPr bwMode="auto">
          <a:xfrm rot="10800000" flipH="1">
            <a:off x="555625" y="438150"/>
            <a:ext cx="401638" cy="401638"/>
          </a:xfrm>
          <a:prstGeom prst="line">
            <a:avLst/>
          </a:prstGeom>
          <a:noFill/>
          <a:ln w="50800" cap="flat">
            <a:solidFill>
              <a:srgbClr val="1A1A1A"/>
            </a:solidFill>
            <a:prstDash val="solid"/>
            <a:miter lim="800000"/>
            <a:headEnd type="none" w="med" len="med"/>
            <a:tailEnd type="none" w="med" len="med"/>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a:solidFill>
                  <a:srgbClr val="FFFFFF"/>
                </a:solidFill>
              </a14:hiddenFill>
            </a:ext>
          </a:extLst>
        </p:spPr>
        <p:txBody>
          <a:bodyPr lIns="0" tIns="0" rIns="0" bIns="0"/>
          <a:lstStyle/>
          <a:p>
            <a:endParaRPr lang="en-US">
              <a:latin typeface="Arial"/>
              <a:ea typeface="Arial"/>
              <a:cs typeface="Arial"/>
            </a:endParaRPr>
          </a:p>
        </p:txBody>
      </p:sp>
      <p:sp>
        <p:nvSpPr>
          <p:cNvPr id="7174" name="Rectangle 6"/>
          <p:cNvSpPr/>
          <p:nvPr/>
        </p:nvSpPr>
        <p:spPr bwMode="auto">
          <a:xfrm>
            <a:off x="10809288" y="7162800"/>
            <a:ext cx="9867900" cy="3632200"/>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w="12700" cap="rnd">
                <a:solidFill>
                  <a:schemeClr val="tx1"/>
                </a:solidFill>
                <a:round/>
                <a:headEnd type="none" w="med" len="med"/>
                <a:tailEnd type="none" w="med" len="med"/>
              </a14:hiddenLine>
            </a:ext>
          </a:extLst>
        </p:spPr>
        <p:txBody>
          <a:bodyPr lIns="0" tIns="0" rIns="0" bIns="0"/>
          <a:lstStyle/>
          <a:p>
            <a:pPr algn="l"/>
            <a:r>
              <a:rPr lang="en-US" sz="4000">
                <a:solidFill>
                  <a:srgbClr val="515358"/>
                </a:solidFill>
                <a:effectLst/>
                <a:latin typeface="Helvetica" pitchFamily="2" charset="0"/>
              </a:rPr>
              <a:t>Light detection and ranging (LiDAR) is a remote sensing method used to examine the surface and features of the Earth. It uses lasers to measure variable distances and helps surveyors create maps more accurately, precisely, and flexibly. </a:t>
            </a:r>
          </a:p>
          <a:p>
            <a:pPr algn="l">
              <a:lnSpc>
                <a:spcPct val="130000"/>
              </a:lnSpc>
            </a:pPr>
            <a:endParaRPr lang="en-US" sz="2400">
              <a:solidFill>
                <a:srgbClr val="1A1A1A"/>
              </a:solidFill>
              <a:latin typeface="Arial"/>
              <a:ea typeface="Arial"/>
              <a:cs typeface="Arial"/>
              <a:sym typeface="Helvetica Neue" charset="0"/>
            </a:endParaRPr>
          </a:p>
        </p:txBody>
      </p:sp>
      <p:sp>
        <p:nvSpPr>
          <p:cNvPr id="7175" name="Rectangle 7"/>
          <p:cNvSpPr/>
          <p:nvPr/>
        </p:nvSpPr>
        <p:spPr bwMode="auto">
          <a:xfrm>
            <a:off x="10809288" y="2209800"/>
            <a:ext cx="12395200" cy="6515100"/>
          </a:xfrm>
          <a:prstGeom prst="rect">
            <a:avLst/>
          </a:prstGeom>
          <a:noFill/>
          <a:ln>
            <a:noFill/>
          </a:ln>
          <a:extLst>
            <a:ext uri="{909E8E84-426E-40dd-AFC4-6F175D3DCCD1}">
              <a14:hiddenFill xmlns="" xmlns:a14="http://schemas.microsoft.com/office/drawing/2010/main"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 xmlns:a14="http://schemas.microsoft.com/office/drawing/2010/main"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lIns="0" tIns="0" rIns="0" bIns="0" anchor="ctr"/>
          <a:lstStyle/>
          <a:p>
            <a:pPr algn="l"/>
            <a:r>
              <a:rPr lang="en-US" sz="11500">
                <a:solidFill>
                  <a:schemeClr val="tx1"/>
                </a:solidFill>
                <a:latin typeface="Helvetica" pitchFamily="2" charset="0"/>
                <a:ea typeface="Arial"/>
                <a:cs typeface="Lobster 1.3" charset="0"/>
                <a:sym typeface="Lobster 1.3" charset="0"/>
              </a:rPr>
              <a:t>LiDAR</a:t>
            </a:r>
          </a:p>
        </p:txBody>
      </p:sp>
      <p:sp>
        <p:nvSpPr>
          <p:cNvPr id="2" name="Rectangle 3">
            <a:extLst>
              <a:ext uri="{FF2B5EF4-FFF2-40B4-BE49-F238E27FC236}">
                <a16:creationId xmlns:a16="http://schemas.microsoft.com/office/drawing/2014/main" id="{4FC75D62-34EB-37DD-B16B-E15D92E70D9D}"/>
              </a:ext>
            </a:extLst>
          </p:cNvPr>
          <p:cNvSpPr/>
          <p:nvPr/>
        </p:nvSpPr>
        <p:spPr bwMode="auto">
          <a:xfrm>
            <a:off x="889000" y="645694"/>
            <a:ext cx="8580234" cy="677108"/>
          </a:xfrm>
          <a:prstGeom prst="rect">
            <a:avLst/>
          </a:prstGeom>
          <a:noFill/>
          <a:ln>
            <a:noFill/>
          </a:ln>
          <a:extLst>
            <a:ext uri="{909E8E84-426E-40dd-AFC4-6F175D3DCCD1}">
              <a14:hiddenFill xmlns:a14="http://schemas.microsoft.com/office/drawing/2010/main" xmlns="" xmlns:p159="http://schemas.microsoft.com/office/powerpoint/2015/09/main" xmlns:p15="http://schemas.microsoft.com/office/powerpoint/2012/main" xmlns:p14="http://schemas.microsoft.com/office/powerpoint/2010/main">
                <a:solidFill>
                  <a:srgbClr val="FFFFFF"/>
                </a:solidFill>
              </a14:hiddenFill>
            </a:ext>
            <a:ext uri="{91240B29-F687-4f45-9708-019B960494DF}">
              <a14:hiddenLine xmlns:a14="http://schemas.microsoft.com/office/drawing/2010/main" xmlns="" xmlns:p159="http://schemas.microsoft.com/office/powerpoint/2015/09/main" xmlns:p15="http://schemas.microsoft.com/office/powerpoint/2012/main" xmlns:p14="http://schemas.microsoft.com/office/powerpoint/2010/main" w="12700" cap="flat">
                <a:solidFill>
                  <a:schemeClr val="tx1"/>
                </a:solidFill>
                <a:miter lim="800000"/>
                <a:headEnd type="none" w="med" len="med"/>
                <a:tailEnd type="none" w="med" len="med"/>
              </a14:hiddenLine>
            </a:ext>
          </a:extLst>
        </p:spPr>
        <p:txBody>
          <a:bodyPr wrap="none" lIns="0" tIns="0" rIns="0" bIns="0" anchor="ctr">
            <a:spAutoFit/>
          </a:bodyPr>
          <a:lstStyle/>
          <a:p>
            <a:pPr algn="l"/>
            <a:r>
              <a:rPr lang="en-US" sz="4400" spc="300">
                <a:solidFill>
                  <a:schemeClr val="accent1">
                    <a:lumMod val="50000"/>
                    <a:lumOff val="50000"/>
                  </a:schemeClr>
                </a:solidFill>
                <a:latin typeface="Helvetica" pitchFamily="2" charset="0"/>
                <a:ea typeface="Arial"/>
                <a:cs typeface="Lobster 1.3" charset="0"/>
                <a:sym typeface="Lobster 1.3" charset="0"/>
              </a:rPr>
              <a:t>TECHNOLOGY IN THE FIELD</a:t>
            </a:r>
          </a:p>
        </p:txBody>
      </p:sp>
    </p:spTree>
    <p:extLst>
      <p:ext uri="{BB962C8B-B14F-4D97-AF65-F5344CB8AC3E}">
        <p14:creationId xmlns:p14="http://schemas.microsoft.com/office/powerpoint/2010/main" val="33256470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p159="http://schemas.microsoft.com/office/powerpoint/2015/09/main" xmlns:p15="http://schemas.microsoft.com/office/powerpoint/2012/main" xmlns:a14="http://schemas.microsoft.com/office/drawing/2010/main"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4393.0"/>
  <p:tag name="AS_RELEASE_DATE" val="2019.12.14"/>
  <p:tag name="AS_TITLE" val="Aspose.Slides for .NET 4.0 Client Profile"/>
  <p:tag name="AS_VERSION" val="19.12"/>
</p:tagLst>
</file>

<file path=ppt/theme/theme1.xml><?xml version="1.0" encoding="utf-8"?>
<a:theme xmlns:a="http://schemas.openxmlformats.org/drawingml/2006/main" name="Clean Page ">
  <a:themeElements>
    <a:clrScheme name="Custom 52">
      <a:dk1>
        <a:srgbClr val="1A1A1A"/>
      </a:dk1>
      <a:lt1>
        <a:srgbClr val="FFFFFF"/>
      </a:lt1>
      <a:dk2>
        <a:srgbClr val="1A1A1A"/>
      </a:dk2>
      <a:lt2>
        <a:srgbClr val="FFFFFF"/>
      </a:lt2>
      <a:accent1>
        <a:srgbClr val="1A1A1A"/>
      </a:accent1>
      <a:accent2>
        <a:srgbClr val="2980B9"/>
      </a:accent2>
      <a:accent3>
        <a:srgbClr val="FFFFFF"/>
      </a:accent3>
      <a:accent4>
        <a:srgbClr val="000000"/>
      </a:accent4>
      <a:accent5>
        <a:srgbClr val="2980B9"/>
      </a:accent5>
      <a:accent6>
        <a:srgbClr val="EEEEEE"/>
      </a:accent6>
      <a:hlink>
        <a:srgbClr val="2980B9"/>
      </a:hlink>
      <a:folHlink>
        <a:srgbClr val="E2E4E3"/>
      </a:folHlink>
    </a:clrScheme>
    <a:fontScheme name="Clean Page ">
      <a:majorFont>
        <a:latin typeface="Helvetica Neue UltraLight"/>
        <a:ea typeface="ヒラギノ角ゴ ProN W3"/>
        <a:cs typeface="ヒラギノ角ゴ ProN W3"/>
      </a:majorFont>
      <a:minorFont>
        <a:latin typeface="Helvetica Neue Ultra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xmlns:r="http://schemas.openxmlformats.org/officeDocument/2006/relationship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Helvetica Neue UltraLight" charset="0"/>
            <a:ea typeface="ヒラギノ角ゴ ProN W3" charset="0"/>
            <a:cs typeface="ヒラギノ角ゴ ProN W3" charset="0"/>
            <a:sym typeface="Helvetica Neue Ultra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xmlns:r="http://schemas.openxmlformats.org/officeDocument/2006/relationship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Helvetica Neue UltraLight" charset="0"/>
            <a:ea typeface="ヒラギノ角ゴ ProN W3" charset="0"/>
            <a:cs typeface="ヒラギノ角ゴ ProN W3" charset="0"/>
            <a:sym typeface="Helvetica Neue UltraLight" charset="0"/>
          </a:defRPr>
        </a:defPPr>
      </a:lstStyle>
    </a:lnDef>
  </a:objectDefaults>
  <a:extraClrSchemeLst>
    <a:extraClrScheme>
      <a:clrScheme name="Clean Pag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ight">
  <a:themeElements>
    <a:clrScheme name="Custom 52">
      <a:dk1>
        <a:srgbClr val="1A1A1A"/>
      </a:dk1>
      <a:lt1>
        <a:srgbClr val="FFFFFF"/>
      </a:lt1>
      <a:dk2>
        <a:srgbClr val="1A1A1A"/>
      </a:dk2>
      <a:lt2>
        <a:srgbClr val="FFFFFF"/>
      </a:lt2>
      <a:accent1>
        <a:srgbClr val="1A1A1A"/>
      </a:accent1>
      <a:accent2>
        <a:srgbClr val="2980B9"/>
      </a:accent2>
      <a:accent3>
        <a:srgbClr val="FFFFFF"/>
      </a:accent3>
      <a:accent4>
        <a:srgbClr val="000000"/>
      </a:accent4>
      <a:accent5>
        <a:srgbClr val="2980B9"/>
      </a:accent5>
      <a:accent6>
        <a:srgbClr val="EEEEEE"/>
      </a:accent6>
      <a:hlink>
        <a:srgbClr val="2980B9"/>
      </a:hlink>
      <a:folHlink>
        <a:srgbClr val="E2E4E3"/>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xmlns:r="http://schemas.openxmlformats.org/officeDocument/2006/relationship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Helvetica Neue UltraLight" charset="0"/>
            <a:ea typeface="ヒラギノ角ゴ ProN W3" charset="0"/>
            <a:cs typeface="ヒラギノ角ゴ ProN W3" charset="0"/>
            <a:sym typeface="Helvetica Neue Ultra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xmlns:r="http://schemas.openxmlformats.org/officeDocument/2006/relationship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Helvetica Neue UltraLight" charset="0"/>
            <a:ea typeface="ヒラギノ角ゴ ProN W3" charset="0"/>
            <a:cs typeface="ヒラギノ角ゴ ProN W3" charset="0"/>
            <a:sym typeface="Helvetica Neue UltraLight" charset="0"/>
          </a:defRPr>
        </a:defPPr>
      </a:lstStyle>
    </a:lnDef>
  </a:objectDefaults>
  <a:extraClrSchemeLst>
    <a:extraClrScheme>
      <a:clrScheme name="L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ark">
  <a:themeElements>
    <a:clrScheme name="Custom 52">
      <a:dk1>
        <a:srgbClr val="1A1A1A"/>
      </a:dk1>
      <a:lt1>
        <a:srgbClr val="FFFFFF"/>
      </a:lt1>
      <a:dk2>
        <a:srgbClr val="1A1A1A"/>
      </a:dk2>
      <a:lt2>
        <a:srgbClr val="FFFFFF"/>
      </a:lt2>
      <a:accent1>
        <a:srgbClr val="1A1A1A"/>
      </a:accent1>
      <a:accent2>
        <a:srgbClr val="2980B9"/>
      </a:accent2>
      <a:accent3>
        <a:srgbClr val="FFFFFF"/>
      </a:accent3>
      <a:accent4>
        <a:srgbClr val="000000"/>
      </a:accent4>
      <a:accent5>
        <a:srgbClr val="2980B9"/>
      </a:accent5>
      <a:accent6>
        <a:srgbClr val="EEEEEE"/>
      </a:accent6>
      <a:hlink>
        <a:srgbClr val="2980B9"/>
      </a:hlink>
      <a:folHlink>
        <a:srgbClr val="E2E4E3"/>
      </a:folHlink>
    </a:clrScheme>
    <a:fontScheme name="Office Classic 2">
      <a:maj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xmlns:r="http://schemas.openxmlformats.org/officeDocument/2006/relationship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Helvetica Neue UltraLight" charset="0"/>
            <a:ea typeface="ヒラギノ角ゴ ProN W3" charset="0"/>
            <a:cs typeface="ヒラギノ角ゴ ProN W3" charset="0"/>
            <a:sym typeface="Helvetica Neue UltraLight"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xmlns:r="http://schemas.openxmlformats.org/officeDocument/2006/relationship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Helvetica Neue UltraLight" charset="0"/>
            <a:ea typeface="ヒラギノ角ゴ ProN W3" charset="0"/>
            <a:cs typeface="ヒラギノ角ゴ ProN W3" charset="0"/>
            <a:sym typeface="Helvetica Neue UltraLight" charset="0"/>
          </a:defRPr>
        </a:defPPr>
      </a:lstStyle>
    </a:lnDef>
  </a:objectDefaults>
  <a:extraClrSchemeLst>
    <a:extraClrScheme>
      <a:clrScheme name="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14029</TotalTime>
  <Words>2871</Words>
  <Application>Microsoft Macintosh PowerPoint</Application>
  <PresentationFormat>Custom</PresentationFormat>
  <Paragraphs>246</Paragraphs>
  <Slides>21</Slides>
  <Notes>21</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21</vt:i4>
      </vt:variant>
    </vt:vector>
  </HeadingPairs>
  <TitlesOfParts>
    <vt:vector size="33" baseType="lpstr">
      <vt:lpstr>Arial</vt:lpstr>
      <vt:lpstr>Calibri</vt:lpstr>
      <vt:lpstr>Chaparral Pro</vt:lpstr>
      <vt:lpstr>FreightSans Pro Bold</vt:lpstr>
      <vt:lpstr>FreightSans Pro Semibold</vt:lpstr>
      <vt:lpstr>Helvetica</vt:lpstr>
      <vt:lpstr>Helvetica Neue UltraLight</vt:lpstr>
      <vt:lpstr>Lobster 1.3</vt:lpstr>
      <vt:lpstr>Times New Roman</vt:lpstr>
      <vt:lpstr>Clean Page </vt:lpstr>
      <vt:lpstr>Light</vt:lpstr>
      <vt:lpstr>Dark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myheartcreative INTL</dc:creator>
  <cp:lastModifiedBy>Christian Cernauskas</cp:lastModifiedBy>
  <cp:revision>109</cp:revision>
  <dcterms:modified xsi:type="dcterms:W3CDTF">2023-10-09T14:25:43Z</dcterms:modified>
</cp:coreProperties>
</file>